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7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  <p:sldMasterId id="2147483678" r:id="rId3"/>
  </p:sldMasterIdLst>
  <p:notesMasterIdLst>
    <p:notesMasterId r:id="rId36"/>
  </p:notesMasterIdLst>
  <p:sldIdLst>
    <p:sldId id="256" r:id="rId4"/>
    <p:sldId id="1050" r:id="rId5"/>
    <p:sldId id="626" r:id="rId6"/>
    <p:sldId id="1114" r:id="rId7"/>
    <p:sldId id="1122" r:id="rId8"/>
    <p:sldId id="1115" r:id="rId9"/>
    <p:sldId id="1051" r:id="rId10"/>
    <p:sldId id="1117" r:id="rId11"/>
    <p:sldId id="627" r:id="rId12"/>
    <p:sldId id="1116" r:id="rId13"/>
    <p:sldId id="1095" r:id="rId14"/>
    <p:sldId id="1118" r:id="rId15"/>
    <p:sldId id="1102" r:id="rId16"/>
    <p:sldId id="628" r:id="rId17"/>
    <p:sldId id="1096" r:id="rId18"/>
    <p:sldId id="1097" r:id="rId19"/>
    <p:sldId id="1098" r:id="rId20"/>
    <p:sldId id="1099" r:id="rId21"/>
    <p:sldId id="1100" r:id="rId22"/>
    <p:sldId id="1119" r:id="rId23"/>
    <p:sldId id="1103" r:id="rId24"/>
    <p:sldId id="1105" r:id="rId25"/>
    <p:sldId id="1106" r:id="rId26"/>
    <p:sldId id="1120" r:id="rId27"/>
    <p:sldId id="1104" r:id="rId28"/>
    <p:sldId id="1121" r:id="rId29"/>
    <p:sldId id="1109" r:id="rId30"/>
    <p:sldId id="1110" r:id="rId31"/>
    <p:sldId id="1111" r:id="rId32"/>
    <p:sldId id="1107" r:id="rId33"/>
    <p:sldId id="1108" r:id="rId34"/>
    <p:sldId id="1113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933C"/>
    <a:srgbClr val="E46C0A"/>
    <a:srgbClr val="0070C0"/>
    <a:srgbClr val="DEE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239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09:50.7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20,'1338'0,"-1125"-18,230 16,-228 3,67 19,-220-17,63 12,14 1,-99-14,-1-2,1-1,-1-2,57-12,-30 4,103-2,-40 4,89 4,-144 6,-35-1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2.8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78,'41'-2,"75"-13,12-2,27 12,99-8,-73-3,-67 7,161 8,-118 4,776-3,-898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4.17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0,'3'4,"5"0,3 0,4-1,6 0,5-2,9 3,11 1,7-1,5 2,-2 1,1-2,-1-1,-3-2,-7 0,-9-2,-6 1,-10-2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2:08.0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220 121,'7'1,"-1"0,1 0,-1 1,0 0,1 1,8 4,17 6,91 19,126 18,-178-40,107 2,50-11,285 40,-470-34,1-2,0-2,0-2,0-2,70-10,77-17,220-4,-288 25,63-20,-12 2,12 19,293 28,195 16,-631-38,127 0,209 26,39 26,-1-34,-1178-64,450 17,-109 24,233 7,81-1,-402-13,84-11,-194-18,-60-43,84 25,496 52,-87-12,118 13,0 3,-68 6,22-1,88-1,-1 1,1 1,0 2,-35 10,-96 40,98-32,-76 19,128-41,0 0,0 1,0 0,0 0,0 0,1 1,-1 0,-9 7,14-10,0 1,1 0,-1-1,0 1,1 0,-1 0,1 0,-1 0,1-1,0 1,-1 0,1 0,0 0,-1 0,1 0,0 0,0 0,0 0,0 0,0 0,0 0,0 0,0 1,1 1,0-1,1 0,-1 1,0-1,1 0,-1 0,1 1,0-1,0-1,0 1,0 0,3 2,1 0,1 0,-1 0,1-1,-1 0,1 0,0-1,0 0,0 0,0-1,0 0,12 1,14-2,44-3,-18 0,396 32,-132-1,-213-19,27 2,416-13,194 4,-552 6,67 2,1322-10,-1548-2,71-13,-14 1,113-10,-126 19,83 6,-58 1,-70-2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2:10.7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78,'56'-3,"1"-3,55-12,39-5,-74 15,204-11,143 31,-220-4,80-15,-186 1,1 4,106 12,491 15,-523-26,65 20,-156-17,177-5,-203-8,-39 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5:50.3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58,'170'-10,"-13"0,-146 10,54-1,97-12,-101 7,1 2,82 7,-35-1,206-1,832 13,-321-8,-482-7,42-9,7 0,-263 1,-83 3,55 2,458 43,103 1,198-42,-821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6:55.5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0 117,'1'1,"-1"0,1 0,0 0,-1 1,1-1,0 0,0 0,-1 0,1 0,0 0,0 0,0-1,0 1,0 0,1 0,-1-1,0 1,0 0,0-1,1 0,1 1,35 11,-33-11,114 23,1-6,194 6,-229-19,1127 6,-1184-11,554-29,27 0,-184 21,132-2,-343-5,-84 3,629-19,863 32,-923-21,3950 21,-3596-62,-961 53,421-2,-326 12,-27 1,304 44,-412-35,0 2,63 27,-6-3,-79-28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6:58.1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20,'265'-10,"16"1,-217 10,73 13,-42-9,-79-5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7:02.4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0,'4'0,"881"33,-632-4,601 43,-565-70,477 21,-256 4,-408-23,344 24,29 2,149-30,-169-39,-67 3,-240 32,55-4,109-15,-286 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7:05.09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19,'1835'0,"-1455"11,-157-2,793 9,-658-8,-7 0,-104-9,277-4,-263-15,56-2,1662 21,-1707-20,-112 4,-120 12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22:10.7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1,'154'10,"-45"-1,240 23,-114-8,100-20,-175-7,854 3,-782-18,-110 16,-92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0:47:52.8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22,'122'-10,"2"0,44 9,172 4,-236 5,62 3,2000-12,-2150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4:55.76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77,'21'2,"-1"0,0 1,22 7,34 4,-9-6,15 2,144-2,-220-8,0-2,0 1,0-1,0 0,-1 0,1 0,-1-1,1 0,-1 0,0-1,0 1,0-1,-1 0,5-5,-3 3,0 1,0 0,1 0,-1 1,1-1,0 2,0-1,9-3,34-5,0 1,1 3,56-3,156 7,-177 5,5 3,115 21,-118-12,132 3,-130-17,-65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41.2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20,'51'-1,"71"-13,-86 11,57 2,-69 1,-8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46.8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1,'233'13,"-135"-6,-17-1,200 8,-207-14,0 4,119 22,-9 15,-165-38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48.9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0,'1322'0,"-1307"0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0.8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0,'284'19,"338"-18,-324-2,-282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2.4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0,'35'2,"-1"2,66 15,24 3,454-10,-356-14,-179 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3.8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1,'1289'0,"-1269"0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5.9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52,'183'-10,"6"0,-74 11,573-13,-646 9,98-10,-116 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9:00.6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1,'21'1,"1"1,29 7,9 1,-54-9,465 33,-318-32,141-5,-204-5,80-3,18 12,-169-1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9:02.46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59,'121'19,"337"-20,-359-7,81-3,-115 8,121-22,-1 0,-134 22,-9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0:47:54.7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41,'284'2,"302"-5,-422-4,211-5,-328 13,-19 1,-1-2,0-1,1-1,39-9,-46 7,-1 1,1 1,0 1,28 2,-18 0,-15-1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1.1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35,'341'9,"13"1,173-8,354-5,-404-16,-283 0,559 4,-202 23,139 54,-622-55,160 8,528-15,-712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2.8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78,'41'-2,"75"-13,12-2,27 12,99-8,-73-3,-67 7,161 8,-118 4,776-3,-898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4.17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0,'3'4,"5"0,3 0,4-1,6 0,5-2,9 3,11 1,7-1,5 2,-2 1,1-2,-1-1,-3-2,-7 0,-9-2,-6 1,-10-2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2:08.0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220 121,'7'1,"-1"0,1 0,-1 1,0 0,1 1,8 4,17 6,91 19,126 18,-178-40,107 2,50-11,285 40,-470-34,1-2,0-2,0-2,0-2,70-10,77-17,220-4,-288 25,63-20,-12 2,12 19,293 28,195 16,-631-38,127 0,209 26,39 26,-1-34,-1178-64,450 17,-109 24,233 7,81-1,-402-13,84-11,-194-18,-60-43,84 25,496 52,-87-12,118 13,0 3,-68 6,22-1,88-1,-1 1,1 1,0 2,-35 10,-96 40,98-32,-76 19,128-41,0 0,0 1,0 0,0 0,0 0,1 1,-1 0,-9 7,14-10,0 1,1 0,-1-1,0 1,1 0,-1 0,1 0,-1 0,1-1,0 1,-1 0,1 0,0 0,-1 0,1 0,0 0,0 0,0 0,0 0,0 0,0 0,0 0,0 1,1 1,0-1,1 0,-1 1,0-1,1 0,-1 0,1 1,0-1,0-1,0 1,0 0,3 2,1 0,1 0,-1 0,1-1,-1 0,1 0,0-1,0 0,0 0,0-1,0 0,12 1,14-2,44-3,-18 0,396 32,-132-1,-213-19,27 2,416-13,194 4,-552 6,67 2,1322-10,-1548-2,71-13,-14 1,113-10,-126 19,83 6,-58 1,-70-2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2:10.7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78,'56'-3,"1"-3,55-12,39-5,-74 15,204-11,143 31,-220-4,80-15,-186 1,1 4,106 12,491 15,-523-26,65 20,-156-17,177-5,-203-8,-39 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1.1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35,'341'9,"13"1,173-8,354-5,-404-16,-283 0,559 4,-202 23,139 54,-622-55,160 8,528-15,-712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FBA1F-CED4-45CC-89CC-38E0D3292786}" type="datetimeFigureOut">
              <a:rPr lang="en-US" smtClean="0"/>
              <a:t>12-Jun-21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4E22B-EFD1-4E7A-8732-02E6B651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7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08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6070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6112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0089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5795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5643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19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524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 anchor="t" anchorCtr="0">
            <a:normAutofit/>
          </a:bodyPr>
          <a:lstStyle>
            <a:lvl1pPr>
              <a:defRPr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94EF284B-A536-4129-B3B0-B5ABA5FDC2D4}" type="datetime1">
              <a:rPr lang="en-US" smtClean="0"/>
              <a:pPr/>
              <a:t>12-Jun-21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4868094"/>
            <a:ext cx="2133600" cy="273844"/>
          </a:xfrm>
        </p:spPr>
        <p:txBody>
          <a:bodyPr/>
          <a:lstStyle>
            <a:lvl1pPr>
              <a:defRPr sz="1000">
                <a:solidFill>
                  <a:srgbClr val="FF0000"/>
                </a:solidFill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0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968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970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0795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322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55C80D08-8A8E-456F-A37F-836DA88A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40000" contrast="-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019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5914" y="138113"/>
            <a:ext cx="3750396" cy="3460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F1297-CDE4-4331-8261-24CF86E03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86B180F-0A07-4661-A020-0E89C5DF21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97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173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3113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644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204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302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52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533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485009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13B121-7DC8-4740-AF23-B2979B0ADE67}" type="datetime1">
              <a:rPr lang="en-US" smtClean="0"/>
              <a:pPr/>
              <a:t>12-Jun-21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86965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7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90350" y="299500"/>
            <a:ext cx="4967700" cy="11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li Regular"/>
              <a:buNone/>
              <a:defRPr sz="2600">
                <a:latin typeface="Muli Regular"/>
                <a:ea typeface="Muli Regular"/>
                <a:cs typeface="Muli Regular"/>
                <a:sym typeface="Muli Regular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7950" y="1580850"/>
            <a:ext cx="8514000" cy="28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66700" algn="l" rtl="0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 Regular"/>
              <a:buChar char="•"/>
              <a:defRPr sz="60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2667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 Regular"/>
              <a:buChar char="•"/>
              <a:defRPr sz="60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2667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b="1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2667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 Regular"/>
              <a:buChar char="•"/>
              <a:defRPr sz="60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2667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Char char="•"/>
              <a:defRPr sz="60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8288" y="4821060"/>
            <a:ext cx="3840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Google Shape;19;p3">
            <a:extLst>
              <a:ext uri="{FF2B5EF4-FFF2-40B4-BE49-F238E27FC236}">
                <a16:creationId xmlns:a16="http://schemas.microsoft.com/office/drawing/2014/main" id="{47137D5D-BCD2-4702-A58F-50B83CAC0EC7}"/>
              </a:ext>
            </a:extLst>
          </p:cNvPr>
          <p:cNvSpPr/>
          <p:nvPr userDrawn="1"/>
        </p:nvSpPr>
        <p:spPr>
          <a:xfrm>
            <a:off x="418778" y="4831423"/>
            <a:ext cx="1012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</a:pPr>
            <a:r>
              <a:rPr lang="en" sz="600" i="0" strike="noStrike" cap="none" dirty="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rPr>
              <a:t>Confidential</a:t>
            </a:r>
            <a:endParaRPr sz="600" dirty="0">
              <a:solidFill>
                <a:srgbClr val="B5B5B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6618574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7526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ysmithgibbs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JasonAmaya53@yahoo.com" TargetMode="External"/><Relationship Id="rId5" Type="http://schemas.openxmlformats.org/officeDocument/2006/relationships/hyperlink" Target="mailto:idomaica@gmail.com" TargetMode="External"/><Relationship Id="rId4" Type="http://schemas.openxmlformats.org/officeDocument/2006/relationships/hyperlink" Target="mailto:adam.burstyn@gmail.com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../../fast_food_map_MONGO/app.py" TargetMode="External"/><Relationship Id="rId3" Type="http://schemas.openxmlformats.org/officeDocument/2006/relationships/hyperlink" Target="../../fast_food_map_MONGO/templates/restaurants.csv" TargetMode="External"/><Relationship Id="rId7" Type="http://schemas.openxmlformats.org/officeDocument/2006/relationships/hyperlink" Target="http://127.0.0.1:5000/json/ALL_USA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hyperlink" Target="../../fast_food_map_MONGO/templates/fast_food-MONGO_DB_records.ipynb" TargetMode="External"/><Relationship Id="rId9" Type="http://schemas.openxmlformats.org/officeDocument/2006/relationships/hyperlink" Target="http://127.0.0.1:500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../../fast_food_map_MONGO/app.py" TargetMode="External"/><Relationship Id="rId3" Type="http://schemas.openxmlformats.org/officeDocument/2006/relationships/hyperlink" Target="../../fast_food_map_MONGO/templates/restaurants.csv" TargetMode="External"/><Relationship Id="rId7" Type="http://schemas.openxmlformats.org/officeDocument/2006/relationships/hyperlink" Target="http://127.0.0.1:5000/json/ALL_USA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hyperlink" Target="../../fast_food_map_MONGO/templates/fast_food-MONGO_DB_records.ipynb" TargetMode="External"/><Relationship Id="rId9" Type="http://schemas.openxmlformats.org/officeDocument/2006/relationships/hyperlink" Target="http://127.0.0.1:5000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image" Target="../media/image20.png"/><Relationship Id="rId12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11" Type="http://schemas.openxmlformats.org/officeDocument/2006/relationships/customXml" Target="../ink/ink3.xml"/><Relationship Id="rId10" Type="http://schemas.openxmlformats.org/officeDocument/2006/relationships/image" Target="../media/image18.png"/><Relationship Id="rId9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customXml" Target="../ink/ink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customXml" Target="../ink/ink5.xml"/><Relationship Id="rId10" Type="http://schemas.openxmlformats.org/officeDocument/2006/relationships/customXml" Target="../ink/ink7.xml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2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customXml" Target="../ink/ink1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customXml" Target="../ink/ink10.xml"/><Relationship Id="rId10" Type="http://schemas.openxmlformats.org/officeDocument/2006/relationships/customXml" Target="../ink/ink12.xml"/><Relationship Id="rId4" Type="http://schemas.openxmlformats.org/officeDocument/2006/relationships/image" Target="../media/image28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customXml" Target="../ink/ink16.xml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customXml" Target="../ink/ink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customXml" Target="../ink/ink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../../fast_food_map_MONGO/app.py" TargetMode="External"/><Relationship Id="rId3" Type="http://schemas.openxmlformats.org/officeDocument/2006/relationships/hyperlink" Target="../../fast_food_map_MONGO/templates/restaurants.csv" TargetMode="External"/><Relationship Id="rId7" Type="http://schemas.openxmlformats.org/officeDocument/2006/relationships/hyperlink" Target="http://127.0.0.1:5000/json/ALL_USA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hyperlink" Target="../../fast_food_map_MONGO/templates/fast_food-MONGO_DB_records.ipynb" TargetMode="External"/><Relationship Id="rId9" Type="http://schemas.openxmlformats.org/officeDocument/2006/relationships/hyperlink" Target="http://127.0.0.1:500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customXml" Target="../ink/ink20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26.xml"/><Relationship Id="rId18" Type="http://schemas.openxmlformats.org/officeDocument/2006/relationships/image" Target="../media/image55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52.png"/><Relationship Id="rId17" Type="http://schemas.openxmlformats.org/officeDocument/2006/relationships/customXml" Target="../ink/ink28.xml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10" Type="http://schemas.openxmlformats.org/officeDocument/2006/relationships/image" Target="../media/image51.png"/><Relationship Id="rId19" Type="http://schemas.openxmlformats.org/officeDocument/2006/relationships/customXml" Target="../ink/ink29.xml"/><Relationship Id="rId4" Type="http://schemas.openxmlformats.org/officeDocument/2006/relationships/image" Target="../media/image48.png"/><Relationship Id="rId9" Type="http://schemas.openxmlformats.org/officeDocument/2006/relationships/customXml" Target="../ink/ink24.xml"/><Relationship Id="rId1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datafiniti/fast-food-restaurants?select=FastFoodRestaurants.csv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../../fast_food_map_MONGO/app.py" TargetMode="External"/><Relationship Id="rId3" Type="http://schemas.openxmlformats.org/officeDocument/2006/relationships/hyperlink" Target="../../fast_food_map_MONGO/templates/restaurants.csv" TargetMode="External"/><Relationship Id="rId7" Type="http://schemas.openxmlformats.org/officeDocument/2006/relationships/hyperlink" Target="http://127.0.0.1:5000/json/ALL_USA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hyperlink" Target="../../fast_food_map_MONGO/templates/fast_food-MONGO_DB_records.ipynb" TargetMode="External"/><Relationship Id="rId9" Type="http://schemas.openxmlformats.org/officeDocument/2006/relationships/hyperlink" Target="http://127.0.0.1:500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446887" y="1930072"/>
            <a:ext cx="5685781" cy="9162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nalysis of fast-food restaurants along US States</a:t>
            </a:r>
            <a:endParaRPr lang="en-US" sz="18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E16AE-ED37-44B9-A51B-4915F1E60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9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sym typeface="Nuni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n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BDE2E3-E7EA-4946-B368-4E6D1D372E79}"/>
              </a:ext>
            </a:extLst>
          </p:cNvPr>
          <p:cNvSpPr txBox="1"/>
          <p:nvPr/>
        </p:nvSpPr>
        <p:spPr>
          <a:xfrm>
            <a:off x="446887" y="1024403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2 – </a:t>
            </a:r>
            <a:r>
              <a:rPr lang="es-ES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</a:t>
            </a:r>
            <a:r>
              <a:rPr lang="es-E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 – US </a:t>
            </a:r>
            <a:r>
              <a:rPr lang="es-ES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Supersize</a:t>
            </a:r>
            <a:r>
              <a:rPr lang="es-E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 !!!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9F3292-F6D9-4947-A0D5-4FBDB9683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011181"/>
              </p:ext>
            </p:extLst>
          </p:nvPr>
        </p:nvGraphicFramePr>
        <p:xfrm>
          <a:off x="446887" y="3587213"/>
          <a:ext cx="4361180" cy="75209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539875">
                  <a:extLst>
                    <a:ext uri="{9D8B030D-6E8A-4147-A177-3AD203B41FA5}">
                      <a16:colId xmlns:a16="http://schemas.microsoft.com/office/drawing/2014/main" val="2373278413"/>
                    </a:ext>
                  </a:extLst>
                </a:gridCol>
                <a:gridCol w="2821305">
                  <a:extLst>
                    <a:ext uri="{9D8B030D-6E8A-4147-A177-3AD203B41FA5}">
                      <a16:colId xmlns:a16="http://schemas.microsoft.com/office/drawing/2014/main" val="2089647416"/>
                    </a:ext>
                  </a:extLst>
                </a:gridCol>
              </a:tblGrid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Gregory Gibbs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3"/>
                        </a:rPr>
                        <a:t>gregorysmithgibbs@gmail.com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45247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Adam Burstyn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4"/>
                        </a:rPr>
                        <a:t>adam.burstyn@gmail.com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548339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Ignacio Domaica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5"/>
                        </a:rPr>
                        <a:t>idomaica@gmail.com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593328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Jason Amaya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6"/>
                        </a:rPr>
                        <a:t>JasonAmaya53@yahoo.com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276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40" y="19893"/>
            <a:ext cx="8210266" cy="327511"/>
          </a:xfrm>
        </p:spPr>
        <p:txBody>
          <a:bodyPr>
            <a:noAutofit/>
          </a:bodyPr>
          <a:lstStyle/>
          <a:p>
            <a:r>
              <a:rPr lang="en-US" sz="2400" dirty="0"/>
              <a:t>DIAGRAM. Technologies / Data / Programs</a:t>
            </a:r>
            <a:endParaRPr lang="es-E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10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14723D-210E-4831-ADC8-32BCFAF31F0B}"/>
              </a:ext>
            </a:extLst>
          </p:cNvPr>
          <p:cNvGrpSpPr/>
          <p:nvPr/>
        </p:nvGrpSpPr>
        <p:grpSpPr>
          <a:xfrm>
            <a:off x="413201" y="995509"/>
            <a:ext cx="1499301" cy="1572768"/>
            <a:chOff x="358201" y="995509"/>
            <a:chExt cx="1499301" cy="157276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001922-3C5C-4B34-B4DF-54E1A901D011}"/>
                </a:ext>
              </a:extLst>
            </p:cNvPr>
            <p:cNvSpPr/>
            <p:nvPr/>
          </p:nvSpPr>
          <p:spPr>
            <a:xfrm>
              <a:off x="358201" y="995509"/>
              <a:ext cx="1499301" cy="15727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42C658E-B3B4-4088-8CBF-9A7F197E116A}"/>
                </a:ext>
              </a:extLst>
            </p:cNvPr>
            <p:cNvGrpSpPr/>
            <p:nvPr/>
          </p:nvGrpSpPr>
          <p:grpSpPr>
            <a:xfrm>
              <a:off x="475608" y="1126162"/>
              <a:ext cx="1228224" cy="1300304"/>
              <a:chOff x="406967" y="1218789"/>
              <a:chExt cx="1228224" cy="130030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F5CE0-90E4-46DF-8B29-F1096888E724}"/>
                  </a:ext>
                </a:extLst>
              </p:cNvPr>
              <p:cNvSpPr txBox="1"/>
              <p:nvPr/>
            </p:nvSpPr>
            <p:spPr>
              <a:xfrm>
                <a:off x="627888" y="1218789"/>
                <a:ext cx="786384" cy="369332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  <a:endParaRPr lang="es-E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7B4917D5-38DB-45D3-BD5C-F4A26DEA90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941" y="1697877"/>
                <a:ext cx="486275" cy="485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F86EFB-8B1B-44A9-9345-5BDA1ED01C62}"/>
                  </a:ext>
                </a:extLst>
              </p:cNvPr>
              <p:cNvSpPr txBox="1"/>
              <p:nvPr/>
            </p:nvSpPr>
            <p:spPr>
              <a:xfrm>
                <a:off x="406967" y="2242094"/>
                <a:ext cx="12282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200" dirty="0">
                    <a:latin typeface="Arial" panose="020B0604020202020204" pitchFamily="34" charset="0"/>
                    <a:cs typeface="Arial" panose="020B0604020202020204" pitchFamily="34" charset="0"/>
                    <a:hlinkClick r:id="rId3" action="ppaction://hlinkfile"/>
                  </a:rPr>
                  <a:t>restaurants.csv</a:t>
                </a:r>
                <a:endParaRPr lang="es-E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994E17-6A4A-42DB-8D25-273E12A94D29}"/>
              </a:ext>
            </a:extLst>
          </p:cNvPr>
          <p:cNvGrpSpPr/>
          <p:nvPr/>
        </p:nvGrpSpPr>
        <p:grpSpPr>
          <a:xfrm>
            <a:off x="3044793" y="1095795"/>
            <a:ext cx="1746563" cy="694544"/>
            <a:chOff x="2989793" y="1095795"/>
            <a:chExt cx="1746563" cy="69454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850643-2307-418E-BCE4-9EF1E3BC750A}"/>
                </a:ext>
              </a:extLst>
            </p:cNvPr>
            <p:cNvSpPr txBox="1"/>
            <p:nvPr/>
          </p:nvSpPr>
          <p:spPr>
            <a:xfrm>
              <a:off x="3155451" y="1513340"/>
              <a:ext cx="14249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dirty="0" err="1">
                  <a:hlinkClick r:id="rId4" action="ppaction://hlinkfile"/>
                </a:rPr>
                <a:t>fast_food.ipynb</a:t>
              </a:r>
              <a:endParaRPr lang="es-E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11E2D-9558-4941-86B3-AB845220C805}"/>
                </a:ext>
              </a:extLst>
            </p:cNvPr>
            <p:cNvSpPr txBox="1"/>
            <p:nvPr/>
          </p:nvSpPr>
          <p:spPr>
            <a:xfrm>
              <a:off x="2989793" y="1095795"/>
              <a:ext cx="1746563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Development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C7BE7-498B-459D-803D-C4D61BC7F498}"/>
              </a:ext>
            </a:extLst>
          </p:cNvPr>
          <p:cNvSpPr/>
          <p:nvPr/>
        </p:nvSpPr>
        <p:spPr>
          <a:xfrm>
            <a:off x="2639444" y="995509"/>
            <a:ext cx="6262082" cy="15727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8634D7-111F-4DB6-9EEA-D4C8224B5C02}"/>
              </a:ext>
            </a:extLst>
          </p:cNvPr>
          <p:cNvGrpSpPr/>
          <p:nvPr/>
        </p:nvGrpSpPr>
        <p:grpSpPr>
          <a:xfrm>
            <a:off x="3549762" y="1347538"/>
            <a:ext cx="5312564" cy="1329507"/>
            <a:chOff x="3494762" y="1347538"/>
            <a:chExt cx="5312564" cy="1329507"/>
          </a:xfrm>
        </p:grpSpPr>
        <p:pic>
          <p:nvPicPr>
            <p:cNvPr id="2050" name="Picture 2" descr="Foundations of Data Extraction Transform Load (ETL) - EWSolutions">
              <a:extLst>
                <a:ext uri="{FF2B5EF4-FFF2-40B4-BE49-F238E27FC236}">
                  <a16:creationId xmlns:a16="http://schemas.microsoft.com/office/drawing/2014/main" id="{7E0F793F-F9C6-4CBD-97AE-A5B925DEB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762" y="1830501"/>
              <a:ext cx="671703" cy="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913E41B-27D1-43A5-A9B1-7B0F5C4BC503}"/>
                </a:ext>
              </a:extLst>
            </p:cNvPr>
            <p:cNvGrpSpPr/>
            <p:nvPr/>
          </p:nvGrpSpPr>
          <p:grpSpPr>
            <a:xfrm>
              <a:off x="5591435" y="1347538"/>
              <a:ext cx="3215891" cy="1329507"/>
              <a:chOff x="5737974" y="895653"/>
              <a:chExt cx="3215891" cy="1329507"/>
            </a:xfrm>
          </p:grpSpPr>
          <p:pic>
            <p:nvPicPr>
              <p:cNvPr id="2052" name="Picture 4" descr="No Sql Icon #234996 - Free Icons Library">
                <a:extLst>
                  <a:ext uri="{FF2B5EF4-FFF2-40B4-BE49-F238E27FC236}">
                    <a16:creationId xmlns:a16="http://schemas.microsoft.com/office/drawing/2014/main" id="{EC4AD8EE-7E24-47ED-8065-868C79764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6710" y="895653"/>
                <a:ext cx="671703" cy="671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91591F-9793-4032-B394-A821EB3EAA66}"/>
                  </a:ext>
                </a:extLst>
              </p:cNvPr>
              <p:cNvSpPr txBox="1"/>
              <p:nvPr/>
            </p:nvSpPr>
            <p:spPr>
              <a:xfrm>
                <a:off x="5737974" y="1561349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MongoDB</a:t>
                </a:r>
                <a:endParaRPr lang="es-E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429C25F0-2933-4B3A-9E53-C5D00D0B6B79}"/>
                  </a:ext>
                </a:extLst>
              </p:cNvPr>
              <p:cNvSpPr/>
              <p:nvPr/>
            </p:nvSpPr>
            <p:spPr>
              <a:xfrm>
                <a:off x="6931489" y="1511158"/>
                <a:ext cx="121494" cy="458317"/>
              </a:xfrm>
              <a:prstGeom prst="leftBrace">
                <a:avLst>
                  <a:gd name="adj1" fmla="val 71252"/>
                  <a:gd name="adj2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43A3D3-0C86-4747-B374-B3239CFAF371}"/>
                  </a:ext>
                </a:extLst>
              </p:cNvPr>
              <p:cNvSpPr txBox="1"/>
              <p:nvPr/>
            </p:nvSpPr>
            <p:spPr>
              <a:xfrm>
                <a:off x="7021926" y="1486496"/>
                <a:ext cx="193193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db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fastfood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collection =  collection</a:t>
                </a:r>
              </a:p>
              <a:p>
                <a:endParaRPr lang="es-E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0CFD83A4-636D-43ED-BFFB-13FBBFAB3A18}"/>
                </a:ext>
              </a:extLst>
            </p:cNvPr>
            <p:cNvSpPr/>
            <p:nvPr/>
          </p:nvSpPr>
          <p:spPr>
            <a:xfrm>
              <a:off x="4322317" y="2004371"/>
              <a:ext cx="1195754" cy="369332"/>
            </a:xfrm>
            <a:prstGeom prst="rightArrow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5ECCF80-83D5-426E-838A-EEB369CA0D87}"/>
              </a:ext>
            </a:extLst>
          </p:cNvPr>
          <p:cNvSpPr/>
          <p:nvPr/>
        </p:nvSpPr>
        <p:spPr>
          <a:xfrm>
            <a:off x="2085843" y="1603272"/>
            <a:ext cx="397666" cy="369332"/>
          </a:xfrm>
          <a:prstGeom prst="rightArrow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8450A1-0907-47C6-AE00-055CCB2D4D48}"/>
              </a:ext>
            </a:extLst>
          </p:cNvPr>
          <p:cNvGrpSpPr/>
          <p:nvPr/>
        </p:nvGrpSpPr>
        <p:grpSpPr>
          <a:xfrm>
            <a:off x="2213273" y="3782570"/>
            <a:ext cx="6885143" cy="1123203"/>
            <a:chOff x="2158273" y="3782570"/>
            <a:chExt cx="6885143" cy="1123203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E7C9C78B-7A2C-4942-B545-26A7C51D5F48}"/>
                </a:ext>
              </a:extLst>
            </p:cNvPr>
            <p:cNvSpPr/>
            <p:nvPr/>
          </p:nvSpPr>
          <p:spPr>
            <a:xfrm>
              <a:off x="3627210" y="3782570"/>
              <a:ext cx="106254" cy="1085524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89047B3-6A4A-49BB-AD93-AE2D6D0DFE2C}"/>
                </a:ext>
              </a:extLst>
            </p:cNvPr>
            <p:cNvGrpSpPr/>
            <p:nvPr/>
          </p:nvGrpSpPr>
          <p:grpSpPr>
            <a:xfrm>
              <a:off x="2158273" y="3789218"/>
              <a:ext cx="6885143" cy="1116555"/>
              <a:chOff x="2158273" y="3789218"/>
              <a:chExt cx="6885143" cy="111655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B2B6B9-3996-417C-AFC2-6D43BDAE3499}"/>
                  </a:ext>
                </a:extLst>
              </p:cNvPr>
              <p:cNvSpPr txBox="1"/>
              <p:nvPr/>
            </p:nvSpPr>
            <p:spPr>
              <a:xfrm>
                <a:off x="3751587" y="3789218"/>
                <a:ext cx="52918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@</a:t>
                </a:r>
                <a:r>
                  <a:rPr lang="en-US" sz="1400" b="0" dirty="0">
                    <a:solidFill>
                      <a:srgbClr val="9CDCFE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app</a:t>
                </a:r>
                <a:r>
                  <a:rPr lang="en-US" sz="1400" b="0" dirty="0"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.route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(</a:t>
                </a:r>
                <a:r>
                  <a:rPr lang="en-US" sz="1400" b="0" dirty="0">
                    <a:solidFill>
                      <a:srgbClr val="CE9178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"/json/&lt;state&gt;"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)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latin typeface="SourceCodePro"/>
                  </a:rPr>
                  <a:t>   </a:t>
                </a:r>
                <a:r>
                  <a:rPr lang="en-US" sz="1200" b="0" dirty="0">
                    <a:solidFill>
                      <a:srgbClr val="D4D4D4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http://127.0.0.1:5000/json/ALL_USA</a:t>
                </a:r>
                <a:r>
                  <a:rPr lang="en-US" sz="1200" b="0" dirty="0">
                    <a:solidFill>
                      <a:srgbClr val="D4D4D4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3DCA-7FC8-4180-A71F-9D189F18F5F9}"/>
                  </a:ext>
                </a:extLst>
              </p:cNvPr>
              <p:cNvSpPr txBox="1"/>
              <p:nvPr/>
            </p:nvSpPr>
            <p:spPr>
              <a:xfrm>
                <a:off x="3706040" y="4167109"/>
                <a:ext cx="45720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“app.py”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calls python program </a:t>
                </a:r>
                <a:r>
                  <a:rPr 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“fast_food.py”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which reproduces previous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jupyter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source code to read .csv and update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mongoDB</a:t>
                </a:r>
                <a:endParaRPr lang="es-ES" sz="14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8279-B851-4746-8216-EEB61947F03A}"/>
                  </a:ext>
                </a:extLst>
              </p:cNvPr>
              <p:cNvSpPr txBox="1"/>
              <p:nvPr/>
            </p:nvSpPr>
            <p:spPr>
              <a:xfrm>
                <a:off x="2599684" y="4112541"/>
                <a:ext cx="10509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Route 2: </a:t>
                </a:r>
                <a:endParaRPr lang="es-ES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6F2BFFA-1305-45DC-83F6-A11283666F8B}"/>
                  </a:ext>
                </a:extLst>
              </p:cNvPr>
              <p:cNvCxnSpPr>
                <a:cxnSpLocks/>
                <a:endCxn id="36" idx="1"/>
              </p:cNvCxnSpPr>
              <p:nvPr/>
            </p:nvCxnSpPr>
            <p:spPr>
              <a:xfrm>
                <a:off x="2158273" y="3878142"/>
                <a:ext cx="441411" cy="4190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72CCED-F5B8-4D7A-91F8-1D4961A472B9}"/>
              </a:ext>
            </a:extLst>
          </p:cNvPr>
          <p:cNvGrpSpPr/>
          <p:nvPr/>
        </p:nvGrpSpPr>
        <p:grpSpPr>
          <a:xfrm>
            <a:off x="675270" y="2766912"/>
            <a:ext cx="7596982" cy="1216467"/>
            <a:chOff x="620270" y="2766912"/>
            <a:chExt cx="7596982" cy="12164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548CF7-CAE5-4B37-AF92-5A5B0F269F6A}"/>
                </a:ext>
              </a:extLst>
            </p:cNvPr>
            <p:cNvSpPr txBox="1"/>
            <p:nvPr/>
          </p:nvSpPr>
          <p:spPr>
            <a:xfrm>
              <a:off x="620270" y="3614047"/>
              <a:ext cx="786384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Flask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A15914-EEC3-45FA-8E9C-2CB32CD7354F}"/>
                </a:ext>
              </a:extLst>
            </p:cNvPr>
            <p:cNvSpPr txBox="1"/>
            <p:nvPr/>
          </p:nvSpPr>
          <p:spPr>
            <a:xfrm>
              <a:off x="1436601" y="3632743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  <a:hlinkClick r:id="rId8" action="ppaction://hlinkfile"/>
                </a:rPr>
                <a:t>app.py</a:t>
              </a:r>
              <a:endParaRPr lang="es-E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FA7DED-AA28-4899-B288-0C12D4331A9A}"/>
                </a:ext>
              </a:extLst>
            </p:cNvPr>
            <p:cNvSpPr txBox="1"/>
            <p:nvPr/>
          </p:nvSpPr>
          <p:spPr>
            <a:xfrm>
              <a:off x="3736347" y="2768138"/>
              <a:ext cx="4480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solidFill>
                    <a:srgbClr val="DCDCAA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@</a:t>
              </a:r>
              <a:r>
                <a:rPr lang="en-US" sz="1400" b="0" dirty="0">
                  <a:solidFill>
                    <a:srgbClr val="9CDCFE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app</a:t>
              </a:r>
              <a:r>
                <a:rPr lang="en-US" sz="1400" b="0" dirty="0">
                  <a:solidFill>
                    <a:srgbClr val="DCDCAA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.route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(</a:t>
              </a:r>
              <a:r>
                <a:rPr lang="en-US" sz="1400" b="0" dirty="0">
                  <a:solidFill>
                    <a:srgbClr val="CE9178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"/"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)  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SourceCodePro"/>
                </a:rPr>
                <a:t>  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  <a:hlinkClick r:id="rId9"/>
                </a:rPr>
                <a:t>http://127.0.0.1:5000/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DF7D5C-0955-41BF-B89D-A9D114F9A49F}"/>
                </a:ext>
              </a:extLst>
            </p:cNvPr>
            <p:cNvSpPr txBox="1"/>
            <p:nvPr/>
          </p:nvSpPr>
          <p:spPr>
            <a:xfrm>
              <a:off x="3690800" y="3109453"/>
              <a:ext cx="11490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“index.html”</a:t>
              </a:r>
              <a:endParaRPr lang="es-E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AABC4D-0702-4F1A-94F1-DE2C56374F5E}"/>
                </a:ext>
              </a:extLst>
            </p:cNvPr>
            <p:cNvSpPr txBox="1"/>
            <p:nvPr/>
          </p:nvSpPr>
          <p:spPr>
            <a:xfrm>
              <a:off x="2584444" y="3018309"/>
              <a:ext cx="10509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Route 1: </a:t>
              </a:r>
              <a:endParaRPr lang="es-ES" dirty="0"/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FDB472C4-7920-4A97-AFDD-2CB86B29F4AA}"/>
                </a:ext>
              </a:extLst>
            </p:cNvPr>
            <p:cNvSpPr/>
            <p:nvPr/>
          </p:nvSpPr>
          <p:spPr>
            <a:xfrm>
              <a:off x="3611970" y="2766912"/>
              <a:ext cx="106254" cy="850707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F2767A9-A43C-46F3-8FBF-D68493BE3653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2158273" y="3202975"/>
              <a:ext cx="426171" cy="4647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DFB0B0-EF58-4C7F-B83F-A7889B6F6D60}"/>
                </a:ext>
              </a:extLst>
            </p:cNvPr>
            <p:cNvSpPr txBox="1"/>
            <p:nvPr/>
          </p:nvSpPr>
          <p:spPr>
            <a:xfrm>
              <a:off x="3706040" y="3363380"/>
              <a:ext cx="10303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“logic.js”</a:t>
              </a:r>
              <a:endParaRPr lang="es-ES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C2E525-9CBB-43FB-8141-7029ED331EE5}"/>
                </a:ext>
              </a:extLst>
            </p:cNvPr>
            <p:cNvSpPr txBox="1"/>
            <p:nvPr/>
          </p:nvSpPr>
          <p:spPr>
            <a:xfrm>
              <a:off x="4839820" y="3183721"/>
              <a:ext cx="1770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Dashboard</a:t>
              </a:r>
              <a:endParaRPr lang="es-ES" dirty="0"/>
            </a:p>
          </p:txBody>
        </p:sp>
      </p:grpSp>
      <p:sp>
        <p:nvSpPr>
          <p:cNvPr id="48" name="Google Shape;1923;p9">
            <a:extLst>
              <a:ext uri="{FF2B5EF4-FFF2-40B4-BE49-F238E27FC236}">
                <a16:creationId xmlns:a16="http://schemas.microsoft.com/office/drawing/2014/main" id="{8D8FE57F-5A5C-406A-BEB4-72CFB289D97C}"/>
              </a:ext>
            </a:extLst>
          </p:cNvPr>
          <p:cNvSpPr/>
          <p:nvPr/>
        </p:nvSpPr>
        <p:spPr>
          <a:xfrm>
            <a:off x="89398" y="496900"/>
            <a:ext cx="505498" cy="506192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1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923;p9">
            <a:extLst>
              <a:ext uri="{FF2B5EF4-FFF2-40B4-BE49-F238E27FC236}">
                <a16:creationId xmlns:a16="http://schemas.microsoft.com/office/drawing/2014/main" id="{17A3160F-0036-4646-AB58-9B7DB1EEBD41}"/>
              </a:ext>
            </a:extLst>
          </p:cNvPr>
          <p:cNvSpPr/>
          <p:nvPr/>
        </p:nvSpPr>
        <p:spPr>
          <a:xfrm>
            <a:off x="2236305" y="567446"/>
            <a:ext cx="505498" cy="506192"/>
          </a:xfrm>
          <a:prstGeom prst="ellipse">
            <a:avLst/>
          </a:prstGeom>
          <a:solidFill>
            <a:srgbClr val="E46C0A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2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923;p9">
            <a:extLst>
              <a:ext uri="{FF2B5EF4-FFF2-40B4-BE49-F238E27FC236}">
                <a16:creationId xmlns:a16="http://schemas.microsoft.com/office/drawing/2014/main" id="{E645F1CB-B863-4396-83D5-87405061A4C5}"/>
              </a:ext>
            </a:extLst>
          </p:cNvPr>
          <p:cNvSpPr/>
          <p:nvPr/>
        </p:nvSpPr>
        <p:spPr>
          <a:xfrm>
            <a:off x="245872" y="3046861"/>
            <a:ext cx="505498" cy="506192"/>
          </a:xfrm>
          <a:prstGeom prst="ellipse">
            <a:avLst/>
          </a:prstGeom>
          <a:solidFill>
            <a:srgbClr val="7793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3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8988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" y="1809"/>
            <a:ext cx="8210266" cy="327511"/>
          </a:xfrm>
        </p:spPr>
        <p:txBody>
          <a:bodyPr>
            <a:noAutofit/>
          </a:bodyPr>
          <a:lstStyle/>
          <a:p>
            <a:r>
              <a:rPr lang="en-US" sz="2400" dirty="0"/>
              <a:t>Relations / Concatenation of programs within Flask</a:t>
            </a:r>
            <a:endParaRPr lang="es-E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11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3F5D3F-A4AE-4726-93F5-CB11B4E04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459" y="545241"/>
            <a:ext cx="3852031" cy="23736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7412E0-D7B7-4658-9FC6-710B72A9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15" y="2961131"/>
            <a:ext cx="3510879" cy="192452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C567E3F-96A7-423A-B0A8-526136C328E1}"/>
              </a:ext>
            </a:extLst>
          </p:cNvPr>
          <p:cNvGrpSpPr/>
          <p:nvPr/>
        </p:nvGrpSpPr>
        <p:grpSpPr>
          <a:xfrm>
            <a:off x="645196" y="673257"/>
            <a:ext cx="3564074" cy="2716059"/>
            <a:chOff x="645196" y="673257"/>
            <a:chExt cx="3564074" cy="27160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433B20-6FB6-484C-8080-1D3B60F0D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1050"/>
            <a:stretch/>
          </p:blipFill>
          <p:spPr>
            <a:xfrm>
              <a:off x="1426431" y="673257"/>
              <a:ext cx="2700539" cy="1421444"/>
            </a:xfrm>
            <a:prstGeom prst="rect">
              <a:avLst/>
            </a:prstGeom>
          </p:spPr>
        </p:pic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660AFB2-1BEB-479D-8840-167358FC28DC}"/>
                </a:ext>
              </a:extLst>
            </p:cNvPr>
            <p:cNvSpPr/>
            <p:nvPr/>
          </p:nvSpPr>
          <p:spPr>
            <a:xfrm>
              <a:off x="2223505" y="673257"/>
              <a:ext cx="995183" cy="327511"/>
            </a:xfrm>
            <a:custGeom>
              <a:avLst/>
              <a:gdLst>
                <a:gd name="connsiteX0" fmla="*/ 0 w 995183"/>
                <a:gd name="connsiteY0" fmla="*/ 54586 h 327511"/>
                <a:gd name="connsiteX1" fmla="*/ 54586 w 995183"/>
                <a:gd name="connsiteY1" fmla="*/ 0 h 327511"/>
                <a:gd name="connsiteX2" fmla="*/ 515312 w 995183"/>
                <a:gd name="connsiteY2" fmla="*/ 0 h 327511"/>
                <a:gd name="connsiteX3" fmla="*/ 940597 w 995183"/>
                <a:gd name="connsiteY3" fmla="*/ 0 h 327511"/>
                <a:gd name="connsiteX4" fmla="*/ 995183 w 995183"/>
                <a:gd name="connsiteY4" fmla="*/ 54586 h 327511"/>
                <a:gd name="connsiteX5" fmla="*/ 995183 w 995183"/>
                <a:gd name="connsiteY5" fmla="*/ 272925 h 327511"/>
                <a:gd name="connsiteX6" fmla="*/ 940597 w 995183"/>
                <a:gd name="connsiteY6" fmla="*/ 327511 h 327511"/>
                <a:gd name="connsiteX7" fmla="*/ 497592 w 995183"/>
                <a:gd name="connsiteY7" fmla="*/ 327511 h 327511"/>
                <a:gd name="connsiteX8" fmla="*/ 54586 w 995183"/>
                <a:gd name="connsiteY8" fmla="*/ 327511 h 327511"/>
                <a:gd name="connsiteX9" fmla="*/ 0 w 995183"/>
                <a:gd name="connsiteY9" fmla="*/ 272925 h 327511"/>
                <a:gd name="connsiteX10" fmla="*/ 0 w 995183"/>
                <a:gd name="connsiteY10" fmla="*/ 54586 h 32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5183" h="327511" extrusionOk="0">
                  <a:moveTo>
                    <a:pt x="0" y="54586"/>
                  </a:moveTo>
                  <a:cubicBezTo>
                    <a:pt x="-1817" y="23318"/>
                    <a:pt x="16780" y="2875"/>
                    <a:pt x="54586" y="0"/>
                  </a:cubicBezTo>
                  <a:cubicBezTo>
                    <a:pt x="205992" y="-39557"/>
                    <a:pt x="299728" y="20647"/>
                    <a:pt x="515312" y="0"/>
                  </a:cubicBezTo>
                  <a:cubicBezTo>
                    <a:pt x="730896" y="-20647"/>
                    <a:pt x="739197" y="3032"/>
                    <a:pt x="940597" y="0"/>
                  </a:cubicBezTo>
                  <a:cubicBezTo>
                    <a:pt x="962927" y="-4277"/>
                    <a:pt x="1001139" y="27285"/>
                    <a:pt x="995183" y="54586"/>
                  </a:cubicBezTo>
                  <a:cubicBezTo>
                    <a:pt x="1004023" y="138020"/>
                    <a:pt x="993007" y="206775"/>
                    <a:pt x="995183" y="272925"/>
                  </a:cubicBezTo>
                  <a:cubicBezTo>
                    <a:pt x="999503" y="296042"/>
                    <a:pt x="968359" y="329607"/>
                    <a:pt x="940597" y="327511"/>
                  </a:cubicBezTo>
                  <a:cubicBezTo>
                    <a:pt x="808526" y="347334"/>
                    <a:pt x="598967" y="288165"/>
                    <a:pt x="497592" y="327511"/>
                  </a:cubicBezTo>
                  <a:cubicBezTo>
                    <a:pt x="396218" y="366857"/>
                    <a:pt x="262191" y="280820"/>
                    <a:pt x="54586" y="327511"/>
                  </a:cubicBezTo>
                  <a:cubicBezTo>
                    <a:pt x="15690" y="327011"/>
                    <a:pt x="2474" y="296287"/>
                    <a:pt x="0" y="272925"/>
                  </a:cubicBezTo>
                  <a:cubicBezTo>
                    <a:pt x="-14056" y="187794"/>
                    <a:pt x="237" y="145570"/>
                    <a:pt x="0" y="54586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191DED7-3C1F-4387-9EC2-556535528E72}"/>
                </a:ext>
              </a:extLst>
            </p:cNvPr>
            <p:cNvSpPr/>
            <p:nvPr/>
          </p:nvSpPr>
          <p:spPr>
            <a:xfrm>
              <a:off x="1621514" y="1591156"/>
              <a:ext cx="2136670" cy="372880"/>
            </a:xfrm>
            <a:custGeom>
              <a:avLst/>
              <a:gdLst>
                <a:gd name="connsiteX0" fmla="*/ 0 w 2136670"/>
                <a:gd name="connsiteY0" fmla="*/ 62148 h 372880"/>
                <a:gd name="connsiteX1" fmla="*/ 62148 w 2136670"/>
                <a:gd name="connsiteY1" fmla="*/ 0 h 372880"/>
                <a:gd name="connsiteX2" fmla="*/ 605489 w 2136670"/>
                <a:gd name="connsiteY2" fmla="*/ 0 h 372880"/>
                <a:gd name="connsiteX3" fmla="*/ 1088459 w 2136670"/>
                <a:gd name="connsiteY3" fmla="*/ 0 h 372880"/>
                <a:gd name="connsiteX4" fmla="*/ 1551305 w 2136670"/>
                <a:gd name="connsiteY4" fmla="*/ 0 h 372880"/>
                <a:gd name="connsiteX5" fmla="*/ 2074522 w 2136670"/>
                <a:gd name="connsiteY5" fmla="*/ 0 h 372880"/>
                <a:gd name="connsiteX6" fmla="*/ 2136670 w 2136670"/>
                <a:gd name="connsiteY6" fmla="*/ 62148 h 372880"/>
                <a:gd name="connsiteX7" fmla="*/ 2136670 w 2136670"/>
                <a:gd name="connsiteY7" fmla="*/ 310732 h 372880"/>
                <a:gd name="connsiteX8" fmla="*/ 2074522 w 2136670"/>
                <a:gd name="connsiteY8" fmla="*/ 372880 h 372880"/>
                <a:gd name="connsiteX9" fmla="*/ 1611676 w 2136670"/>
                <a:gd name="connsiteY9" fmla="*/ 372880 h 372880"/>
                <a:gd name="connsiteX10" fmla="*/ 1108582 w 2136670"/>
                <a:gd name="connsiteY10" fmla="*/ 372880 h 372880"/>
                <a:gd name="connsiteX11" fmla="*/ 625613 w 2136670"/>
                <a:gd name="connsiteY11" fmla="*/ 372880 h 372880"/>
                <a:gd name="connsiteX12" fmla="*/ 62148 w 2136670"/>
                <a:gd name="connsiteY12" fmla="*/ 372880 h 372880"/>
                <a:gd name="connsiteX13" fmla="*/ 0 w 2136670"/>
                <a:gd name="connsiteY13" fmla="*/ 310732 h 372880"/>
                <a:gd name="connsiteX14" fmla="*/ 0 w 2136670"/>
                <a:gd name="connsiteY14" fmla="*/ 62148 h 37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36670" h="372880" extrusionOk="0">
                  <a:moveTo>
                    <a:pt x="0" y="62148"/>
                  </a:moveTo>
                  <a:cubicBezTo>
                    <a:pt x="-1135" y="27125"/>
                    <a:pt x="26454" y="514"/>
                    <a:pt x="62148" y="0"/>
                  </a:cubicBezTo>
                  <a:cubicBezTo>
                    <a:pt x="298423" y="-45223"/>
                    <a:pt x="376035" y="15283"/>
                    <a:pt x="605489" y="0"/>
                  </a:cubicBezTo>
                  <a:cubicBezTo>
                    <a:pt x="834943" y="-15283"/>
                    <a:pt x="987835" y="32756"/>
                    <a:pt x="1088459" y="0"/>
                  </a:cubicBezTo>
                  <a:cubicBezTo>
                    <a:pt x="1189083" y="-32756"/>
                    <a:pt x="1456730" y="16059"/>
                    <a:pt x="1551305" y="0"/>
                  </a:cubicBezTo>
                  <a:cubicBezTo>
                    <a:pt x="1645880" y="-16059"/>
                    <a:pt x="1814274" y="62278"/>
                    <a:pt x="2074522" y="0"/>
                  </a:cubicBezTo>
                  <a:cubicBezTo>
                    <a:pt x="2112243" y="-6994"/>
                    <a:pt x="2132174" y="27136"/>
                    <a:pt x="2136670" y="62148"/>
                  </a:cubicBezTo>
                  <a:cubicBezTo>
                    <a:pt x="2155642" y="120414"/>
                    <a:pt x="2123867" y="251147"/>
                    <a:pt x="2136670" y="310732"/>
                  </a:cubicBezTo>
                  <a:cubicBezTo>
                    <a:pt x="2134196" y="349147"/>
                    <a:pt x="2102740" y="365799"/>
                    <a:pt x="2074522" y="372880"/>
                  </a:cubicBezTo>
                  <a:cubicBezTo>
                    <a:pt x="1919682" y="411586"/>
                    <a:pt x="1771012" y="340603"/>
                    <a:pt x="1611676" y="372880"/>
                  </a:cubicBezTo>
                  <a:cubicBezTo>
                    <a:pt x="1452340" y="405157"/>
                    <a:pt x="1248808" y="340580"/>
                    <a:pt x="1108582" y="372880"/>
                  </a:cubicBezTo>
                  <a:cubicBezTo>
                    <a:pt x="968356" y="405180"/>
                    <a:pt x="776077" y="334574"/>
                    <a:pt x="625613" y="372880"/>
                  </a:cubicBezTo>
                  <a:cubicBezTo>
                    <a:pt x="475149" y="411186"/>
                    <a:pt x="303041" y="361832"/>
                    <a:pt x="62148" y="372880"/>
                  </a:cubicBezTo>
                  <a:cubicBezTo>
                    <a:pt x="29874" y="370337"/>
                    <a:pt x="-8927" y="341604"/>
                    <a:pt x="0" y="310732"/>
                  </a:cubicBezTo>
                  <a:cubicBezTo>
                    <a:pt x="-18093" y="240452"/>
                    <a:pt x="21937" y="131896"/>
                    <a:pt x="0" y="62148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1C5678C-779A-4ADC-BBF6-9EEDC3C5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196" y="2150774"/>
              <a:ext cx="3564074" cy="1238542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6F118A4-4CD4-472F-AD78-21806C2CFB7C}"/>
              </a:ext>
            </a:extLst>
          </p:cNvPr>
          <p:cNvGrpSpPr/>
          <p:nvPr/>
        </p:nvGrpSpPr>
        <p:grpSpPr>
          <a:xfrm>
            <a:off x="1999455" y="2918893"/>
            <a:ext cx="5763801" cy="1692922"/>
            <a:chOff x="1999455" y="2918893"/>
            <a:chExt cx="5763801" cy="169292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E16F0692-1775-4FDC-9F7F-7716DA101401}"/>
                </a:ext>
              </a:extLst>
            </p:cNvPr>
            <p:cNvSpPr/>
            <p:nvPr/>
          </p:nvSpPr>
          <p:spPr>
            <a:xfrm>
              <a:off x="4699994" y="3497402"/>
              <a:ext cx="3063262" cy="1114413"/>
            </a:xfrm>
            <a:custGeom>
              <a:avLst/>
              <a:gdLst>
                <a:gd name="connsiteX0" fmla="*/ 0 w 3063262"/>
                <a:gd name="connsiteY0" fmla="*/ 185739 h 1114413"/>
                <a:gd name="connsiteX1" fmla="*/ 185739 w 3063262"/>
                <a:gd name="connsiteY1" fmla="*/ 0 h 1114413"/>
                <a:gd name="connsiteX2" fmla="*/ 777931 w 3063262"/>
                <a:gd name="connsiteY2" fmla="*/ 0 h 1114413"/>
                <a:gd name="connsiteX3" fmla="*/ 1289370 w 3063262"/>
                <a:gd name="connsiteY3" fmla="*/ 0 h 1114413"/>
                <a:gd name="connsiteX4" fmla="*/ 1773892 w 3063262"/>
                <a:gd name="connsiteY4" fmla="*/ 0 h 1114413"/>
                <a:gd name="connsiteX5" fmla="*/ 2339166 w 3063262"/>
                <a:gd name="connsiteY5" fmla="*/ 0 h 1114413"/>
                <a:gd name="connsiteX6" fmla="*/ 2877523 w 3063262"/>
                <a:gd name="connsiteY6" fmla="*/ 0 h 1114413"/>
                <a:gd name="connsiteX7" fmla="*/ 3063262 w 3063262"/>
                <a:gd name="connsiteY7" fmla="*/ 185739 h 1114413"/>
                <a:gd name="connsiteX8" fmla="*/ 3063262 w 3063262"/>
                <a:gd name="connsiteY8" fmla="*/ 557207 h 1114413"/>
                <a:gd name="connsiteX9" fmla="*/ 3063262 w 3063262"/>
                <a:gd name="connsiteY9" fmla="*/ 928674 h 1114413"/>
                <a:gd name="connsiteX10" fmla="*/ 2877523 w 3063262"/>
                <a:gd name="connsiteY10" fmla="*/ 1114413 h 1114413"/>
                <a:gd name="connsiteX11" fmla="*/ 2312248 w 3063262"/>
                <a:gd name="connsiteY11" fmla="*/ 1114413 h 1114413"/>
                <a:gd name="connsiteX12" fmla="*/ 1720056 w 3063262"/>
                <a:gd name="connsiteY12" fmla="*/ 1114413 h 1114413"/>
                <a:gd name="connsiteX13" fmla="*/ 1127863 w 3063262"/>
                <a:gd name="connsiteY13" fmla="*/ 1114413 h 1114413"/>
                <a:gd name="connsiteX14" fmla="*/ 185739 w 3063262"/>
                <a:gd name="connsiteY14" fmla="*/ 1114413 h 1114413"/>
                <a:gd name="connsiteX15" fmla="*/ 0 w 3063262"/>
                <a:gd name="connsiteY15" fmla="*/ 928674 h 1114413"/>
                <a:gd name="connsiteX16" fmla="*/ 0 w 3063262"/>
                <a:gd name="connsiteY16" fmla="*/ 549777 h 1114413"/>
                <a:gd name="connsiteX17" fmla="*/ 0 w 3063262"/>
                <a:gd name="connsiteY17" fmla="*/ 185739 h 11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262" h="1114413" extrusionOk="0">
                  <a:moveTo>
                    <a:pt x="0" y="185739"/>
                  </a:moveTo>
                  <a:cubicBezTo>
                    <a:pt x="-11792" y="75884"/>
                    <a:pt x="61837" y="8002"/>
                    <a:pt x="185739" y="0"/>
                  </a:cubicBezTo>
                  <a:cubicBezTo>
                    <a:pt x="476967" y="-28968"/>
                    <a:pt x="585164" y="20103"/>
                    <a:pt x="777931" y="0"/>
                  </a:cubicBezTo>
                  <a:cubicBezTo>
                    <a:pt x="970698" y="-20103"/>
                    <a:pt x="1142151" y="41159"/>
                    <a:pt x="1289370" y="0"/>
                  </a:cubicBezTo>
                  <a:cubicBezTo>
                    <a:pt x="1436589" y="-41159"/>
                    <a:pt x="1610339" y="3899"/>
                    <a:pt x="1773892" y="0"/>
                  </a:cubicBezTo>
                  <a:cubicBezTo>
                    <a:pt x="1937445" y="-3899"/>
                    <a:pt x="2196856" y="34129"/>
                    <a:pt x="2339166" y="0"/>
                  </a:cubicBezTo>
                  <a:cubicBezTo>
                    <a:pt x="2481476" y="-34129"/>
                    <a:pt x="2667715" y="30663"/>
                    <a:pt x="2877523" y="0"/>
                  </a:cubicBezTo>
                  <a:cubicBezTo>
                    <a:pt x="2982532" y="-3952"/>
                    <a:pt x="3048121" y="96464"/>
                    <a:pt x="3063262" y="185739"/>
                  </a:cubicBezTo>
                  <a:cubicBezTo>
                    <a:pt x="3093927" y="360823"/>
                    <a:pt x="3020532" y="472064"/>
                    <a:pt x="3063262" y="557207"/>
                  </a:cubicBezTo>
                  <a:cubicBezTo>
                    <a:pt x="3105992" y="642350"/>
                    <a:pt x="3040260" y="834523"/>
                    <a:pt x="3063262" y="928674"/>
                  </a:cubicBezTo>
                  <a:cubicBezTo>
                    <a:pt x="3058592" y="1030988"/>
                    <a:pt x="2987102" y="1095224"/>
                    <a:pt x="2877523" y="1114413"/>
                  </a:cubicBezTo>
                  <a:cubicBezTo>
                    <a:pt x="2752257" y="1146709"/>
                    <a:pt x="2589823" y="1111160"/>
                    <a:pt x="2312248" y="1114413"/>
                  </a:cubicBezTo>
                  <a:cubicBezTo>
                    <a:pt x="2034674" y="1117666"/>
                    <a:pt x="1911458" y="1113533"/>
                    <a:pt x="1720056" y="1114413"/>
                  </a:cubicBezTo>
                  <a:cubicBezTo>
                    <a:pt x="1528654" y="1115293"/>
                    <a:pt x="1407509" y="1063551"/>
                    <a:pt x="1127863" y="1114413"/>
                  </a:cubicBezTo>
                  <a:cubicBezTo>
                    <a:pt x="848217" y="1165275"/>
                    <a:pt x="393382" y="1052898"/>
                    <a:pt x="185739" y="1114413"/>
                  </a:cubicBezTo>
                  <a:cubicBezTo>
                    <a:pt x="65814" y="1098072"/>
                    <a:pt x="-11743" y="1013700"/>
                    <a:pt x="0" y="928674"/>
                  </a:cubicBezTo>
                  <a:cubicBezTo>
                    <a:pt x="-12571" y="778834"/>
                    <a:pt x="37534" y="646839"/>
                    <a:pt x="0" y="549777"/>
                  </a:cubicBezTo>
                  <a:cubicBezTo>
                    <a:pt x="-37534" y="452715"/>
                    <a:pt x="3609" y="300868"/>
                    <a:pt x="0" y="185739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B88DD95-AC08-4280-A7FA-DF69057634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9455" y="2918893"/>
              <a:ext cx="2700540" cy="1011754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438C802-71E0-4B2C-81AB-B754435AF613}"/>
              </a:ext>
            </a:extLst>
          </p:cNvPr>
          <p:cNvGrpSpPr/>
          <p:nvPr/>
        </p:nvGrpSpPr>
        <p:grpSpPr>
          <a:xfrm>
            <a:off x="100584" y="3585872"/>
            <a:ext cx="4188910" cy="972831"/>
            <a:chOff x="100584" y="3585872"/>
            <a:chExt cx="4188910" cy="97283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BCCCC8F-49DB-49FF-8590-AE1C84EF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903" y="3688016"/>
              <a:ext cx="4138591" cy="870687"/>
            </a:xfrm>
            <a:prstGeom prst="rect">
              <a:avLst/>
            </a:prstGeom>
          </p:spPr>
        </p:pic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3E783D1-1E87-4377-8412-76F1A5581FF2}"/>
                </a:ext>
              </a:extLst>
            </p:cNvPr>
            <p:cNvSpPr/>
            <p:nvPr/>
          </p:nvSpPr>
          <p:spPr>
            <a:xfrm>
              <a:off x="100584" y="3585872"/>
              <a:ext cx="658335" cy="326487"/>
            </a:xfrm>
            <a:custGeom>
              <a:avLst/>
              <a:gdLst>
                <a:gd name="connsiteX0" fmla="*/ 0 w 658335"/>
                <a:gd name="connsiteY0" fmla="*/ 54416 h 326487"/>
                <a:gd name="connsiteX1" fmla="*/ 54416 w 658335"/>
                <a:gd name="connsiteY1" fmla="*/ 0 h 326487"/>
                <a:gd name="connsiteX2" fmla="*/ 603919 w 658335"/>
                <a:gd name="connsiteY2" fmla="*/ 0 h 326487"/>
                <a:gd name="connsiteX3" fmla="*/ 658335 w 658335"/>
                <a:gd name="connsiteY3" fmla="*/ 54416 h 326487"/>
                <a:gd name="connsiteX4" fmla="*/ 658335 w 658335"/>
                <a:gd name="connsiteY4" fmla="*/ 272071 h 326487"/>
                <a:gd name="connsiteX5" fmla="*/ 603919 w 658335"/>
                <a:gd name="connsiteY5" fmla="*/ 326487 h 326487"/>
                <a:gd name="connsiteX6" fmla="*/ 54416 w 658335"/>
                <a:gd name="connsiteY6" fmla="*/ 326487 h 326487"/>
                <a:gd name="connsiteX7" fmla="*/ 0 w 658335"/>
                <a:gd name="connsiteY7" fmla="*/ 272071 h 326487"/>
                <a:gd name="connsiteX8" fmla="*/ 0 w 658335"/>
                <a:gd name="connsiteY8" fmla="*/ 54416 h 32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8335" h="326487" extrusionOk="0">
                  <a:moveTo>
                    <a:pt x="0" y="54416"/>
                  </a:moveTo>
                  <a:cubicBezTo>
                    <a:pt x="-7325" y="19845"/>
                    <a:pt x="18093" y="2353"/>
                    <a:pt x="54416" y="0"/>
                  </a:cubicBezTo>
                  <a:cubicBezTo>
                    <a:pt x="187037" y="-13412"/>
                    <a:pt x="384923" y="13133"/>
                    <a:pt x="603919" y="0"/>
                  </a:cubicBezTo>
                  <a:cubicBezTo>
                    <a:pt x="630771" y="-2435"/>
                    <a:pt x="656105" y="28941"/>
                    <a:pt x="658335" y="54416"/>
                  </a:cubicBezTo>
                  <a:cubicBezTo>
                    <a:pt x="674787" y="143750"/>
                    <a:pt x="653408" y="215902"/>
                    <a:pt x="658335" y="272071"/>
                  </a:cubicBezTo>
                  <a:cubicBezTo>
                    <a:pt x="662139" y="294295"/>
                    <a:pt x="630772" y="325997"/>
                    <a:pt x="603919" y="326487"/>
                  </a:cubicBezTo>
                  <a:cubicBezTo>
                    <a:pt x="487684" y="331352"/>
                    <a:pt x="307466" y="288234"/>
                    <a:pt x="54416" y="326487"/>
                  </a:cubicBezTo>
                  <a:cubicBezTo>
                    <a:pt x="22667" y="329293"/>
                    <a:pt x="-3654" y="297885"/>
                    <a:pt x="0" y="272071"/>
                  </a:cubicBezTo>
                  <a:cubicBezTo>
                    <a:pt x="-4728" y="210746"/>
                    <a:pt x="11051" y="103222"/>
                    <a:pt x="0" y="54416"/>
                  </a:cubicBezTo>
                  <a:close/>
                </a:path>
              </a:pathLst>
            </a:custGeom>
            <a:noFill/>
            <a:ln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78AD8314-C232-40F9-8FED-4BDC253F7553}"/>
                </a:ext>
              </a:extLst>
            </p:cNvPr>
            <p:cNvSpPr/>
            <p:nvPr/>
          </p:nvSpPr>
          <p:spPr>
            <a:xfrm>
              <a:off x="371823" y="4195923"/>
              <a:ext cx="3837447" cy="326487"/>
            </a:xfrm>
            <a:custGeom>
              <a:avLst/>
              <a:gdLst>
                <a:gd name="connsiteX0" fmla="*/ 0 w 3837447"/>
                <a:gd name="connsiteY0" fmla="*/ 54416 h 326487"/>
                <a:gd name="connsiteX1" fmla="*/ 54416 w 3837447"/>
                <a:gd name="connsiteY1" fmla="*/ 0 h 326487"/>
                <a:gd name="connsiteX2" fmla="*/ 661648 w 3837447"/>
                <a:gd name="connsiteY2" fmla="*/ 0 h 326487"/>
                <a:gd name="connsiteX3" fmla="*/ 1157021 w 3837447"/>
                <a:gd name="connsiteY3" fmla="*/ 0 h 326487"/>
                <a:gd name="connsiteX4" fmla="*/ 1615108 w 3837447"/>
                <a:gd name="connsiteY4" fmla="*/ 0 h 326487"/>
                <a:gd name="connsiteX5" fmla="*/ 2185053 w 3837447"/>
                <a:gd name="connsiteY5" fmla="*/ 0 h 326487"/>
                <a:gd name="connsiteX6" fmla="*/ 2680426 w 3837447"/>
                <a:gd name="connsiteY6" fmla="*/ 0 h 326487"/>
                <a:gd name="connsiteX7" fmla="*/ 3287658 w 3837447"/>
                <a:gd name="connsiteY7" fmla="*/ 0 h 326487"/>
                <a:gd name="connsiteX8" fmla="*/ 3783031 w 3837447"/>
                <a:gd name="connsiteY8" fmla="*/ 0 h 326487"/>
                <a:gd name="connsiteX9" fmla="*/ 3837447 w 3837447"/>
                <a:gd name="connsiteY9" fmla="*/ 54416 h 326487"/>
                <a:gd name="connsiteX10" fmla="*/ 3837447 w 3837447"/>
                <a:gd name="connsiteY10" fmla="*/ 272071 h 326487"/>
                <a:gd name="connsiteX11" fmla="*/ 3783031 w 3837447"/>
                <a:gd name="connsiteY11" fmla="*/ 326487 h 326487"/>
                <a:gd name="connsiteX12" fmla="*/ 3362230 w 3837447"/>
                <a:gd name="connsiteY12" fmla="*/ 326487 h 326487"/>
                <a:gd name="connsiteX13" fmla="*/ 2754999 w 3837447"/>
                <a:gd name="connsiteY13" fmla="*/ 326487 h 326487"/>
                <a:gd name="connsiteX14" fmla="*/ 2296912 w 3837447"/>
                <a:gd name="connsiteY14" fmla="*/ 326487 h 326487"/>
                <a:gd name="connsiteX15" fmla="*/ 1764252 w 3837447"/>
                <a:gd name="connsiteY15" fmla="*/ 326487 h 326487"/>
                <a:gd name="connsiteX16" fmla="*/ 1157021 w 3837447"/>
                <a:gd name="connsiteY16" fmla="*/ 326487 h 326487"/>
                <a:gd name="connsiteX17" fmla="*/ 624361 w 3837447"/>
                <a:gd name="connsiteY17" fmla="*/ 326487 h 326487"/>
                <a:gd name="connsiteX18" fmla="*/ 54416 w 3837447"/>
                <a:gd name="connsiteY18" fmla="*/ 326487 h 326487"/>
                <a:gd name="connsiteX19" fmla="*/ 0 w 3837447"/>
                <a:gd name="connsiteY19" fmla="*/ 272071 h 326487"/>
                <a:gd name="connsiteX20" fmla="*/ 0 w 3837447"/>
                <a:gd name="connsiteY20" fmla="*/ 54416 h 32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37447" h="326487" extrusionOk="0">
                  <a:moveTo>
                    <a:pt x="0" y="54416"/>
                  </a:moveTo>
                  <a:cubicBezTo>
                    <a:pt x="-7325" y="19845"/>
                    <a:pt x="18093" y="2353"/>
                    <a:pt x="54416" y="0"/>
                  </a:cubicBezTo>
                  <a:cubicBezTo>
                    <a:pt x="352660" y="-2065"/>
                    <a:pt x="437670" y="40601"/>
                    <a:pt x="661648" y="0"/>
                  </a:cubicBezTo>
                  <a:cubicBezTo>
                    <a:pt x="885626" y="-40601"/>
                    <a:pt x="956668" y="24157"/>
                    <a:pt x="1157021" y="0"/>
                  </a:cubicBezTo>
                  <a:cubicBezTo>
                    <a:pt x="1357374" y="-24157"/>
                    <a:pt x="1493991" y="19194"/>
                    <a:pt x="1615108" y="0"/>
                  </a:cubicBezTo>
                  <a:cubicBezTo>
                    <a:pt x="1736225" y="-19194"/>
                    <a:pt x="2028308" y="691"/>
                    <a:pt x="2185053" y="0"/>
                  </a:cubicBezTo>
                  <a:cubicBezTo>
                    <a:pt x="2341798" y="-691"/>
                    <a:pt x="2462413" y="47821"/>
                    <a:pt x="2680426" y="0"/>
                  </a:cubicBezTo>
                  <a:cubicBezTo>
                    <a:pt x="2898439" y="-47821"/>
                    <a:pt x="3115022" y="51917"/>
                    <a:pt x="3287658" y="0"/>
                  </a:cubicBezTo>
                  <a:cubicBezTo>
                    <a:pt x="3460294" y="-51917"/>
                    <a:pt x="3660351" y="38348"/>
                    <a:pt x="3783031" y="0"/>
                  </a:cubicBezTo>
                  <a:cubicBezTo>
                    <a:pt x="3811388" y="2806"/>
                    <a:pt x="3833793" y="20124"/>
                    <a:pt x="3837447" y="54416"/>
                  </a:cubicBezTo>
                  <a:cubicBezTo>
                    <a:pt x="3842175" y="115742"/>
                    <a:pt x="3826396" y="223265"/>
                    <a:pt x="3837447" y="272071"/>
                  </a:cubicBezTo>
                  <a:cubicBezTo>
                    <a:pt x="3839390" y="305016"/>
                    <a:pt x="3813514" y="330937"/>
                    <a:pt x="3783031" y="326487"/>
                  </a:cubicBezTo>
                  <a:cubicBezTo>
                    <a:pt x="3660657" y="367067"/>
                    <a:pt x="3473688" y="299602"/>
                    <a:pt x="3362230" y="326487"/>
                  </a:cubicBezTo>
                  <a:cubicBezTo>
                    <a:pt x="3250772" y="353372"/>
                    <a:pt x="3051926" y="277946"/>
                    <a:pt x="2754999" y="326487"/>
                  </a:cubicBezTo>
                  <a:cubicBezTo>
                    <a:pt x="2458072" y="375028"/>
                    <a:pt x="2470274" y="302926"/>
                    <a:pt x="2296912" y="326487"/>
                  </a:cubicBezTo>
                  <a:cubicBezTo>
                    <a:pt x="2123550" y="350048"/>
                    <a:pt x="1970237" y="315974"/>
                    <a:pt x="1764252" y="326487"/>
                  </a:cubicBezTo>
                  <a:cubicBezTo>
                    <a:pt x="1558267" y="337000"/>
                    <a:pt x="1424646" y="303682"/>
                    <a:pt x="1157021" y="326487"/>
                  </a:cubicBezTo>
                  <a:cubicBezTo>
                    <a:pt x="889396" y="349292"/>
                    <a:pt x="841185" y="286934"/>
                    <a:pt x="624361" y="326487"/>
                  </a:cubicBezTo>
                  <a:cubicBezTo>
                    <a:pt x="407537" y="366040"/>
                    <a:pt x="225131" y="265164"/>
                    <a:pt x="54416" y="326487"/>
                  </a:cubicBezTo>
                  <a:cubicBezTo>
                    <a:pt x="19880" y="326672"/>
                    <a:pt x="448" y="301316"/>
                    <a:pt x="0" y="272071"/>
                  </a:cubicBezTo>
                  <a:cubicBezTo>
                    <a:pt x="-12419" y="176815"/>
                    <a:pt x="23848" y="112454"/>
                    <a:pt x="0" y="54416"/>
                  </a:cubicBezTo>
                  <a:close/>
                </a:path>
              </a:pathLst>
            </a:custGeom>
            <a:noFill/>
            <a:ln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632E48-1A36-4428-B2A2-C1438B14A706}"/>
              </a:ext>
            </a:extLst>
          </p:cNvPr>
          <p:cNvSpPr txBox="1"/>
          <p:nvPr/>
        </p:nvSpPr>
        <p:spPr>
          <a:xfrm>
            <a:off x="7992505" y="3021269"/>
            <a:ext cx="1028529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“fast_food.py”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reproduces previous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source code to read .csv and creates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and collection  @mongoDB</a:t>
            </a:r>
            <a:endParaRPr lang="es-ES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4795CB3-BAFC-42A0-AD6D-CCC8B615BAE1}"/>
              </a:ext>
            </a:extLst>
          </p:cNvPr>
          <p:cNvSpPr txBox="1"/>
          <p:nvPr/>
        </p:nvSpPr>
        <p:spPr>
          <a:xfrm>
            <a:off x="429751" y="4584383"/>
            <a:ext cx="332843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“logic.js”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invoked by </a:t>
            </a:r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“index.html”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reading json produced by 2</a:t>
            </a:r>
            <a:r>
              <a:rPr lang="en-US" sz="105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flask route</a:t>
            </a:r>
            <a:endParaRPr lang="es-ES" sz="1050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8E90E5-E1FB-4284-B79C-8409F1BFF206}"/>
              </a:ext>
            </a:extLst>
          </p:cNvPr>
          <p:cNvGrpSpPr/>
          <p:nvPr/>
        </p:nvGrpSpPr>
        <p:grpSpPr>
          <a:xfrm>
            <a:off x="240121" y="455490"/>
            <a:ext cx="1087256" cy="1224855"/>
            <a:chOff x="240121" y="455490"/>
            <a:chExt cx="1087256" cy="122485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A90972-9FF0-4EB4-B5DD-F13704F563E4}"/>
                </a:ext>
              </a:extLst>
            </p:cNvPr>
            <p:cNvSpPr txBox="1"/>
            <p:nvPr/>
          </p:nvSpPr>
          <p:spPr>
            <a:xfrm>
              <a:off x="240121" y="941681"/>
              <a:ext cx="108725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“app.py” </a:t>
              </a: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runs Flask calls program </a:t>
              </a:r>
              <a:r>
                <a:rPr lang="en-US" sz="105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“fast_food.py”</a:t>
              </a:r>
              <a:endParaRPr lang="es-ES" sz="1050" dirty="0"/>
            </a:p>
          </p:txBody>
        </p:sp>
        <p:sp>
          <p:nvSpPr>
            <p:cNvPr id="63" name="Google Shape;1923;p9">
              <a:extLst>
                <a:ext uri="{FF2B5EF4-FFF2-40B4-BE49-F238E27FC236}">
                  <a16:creationId xmlns:a16="http://schemas.microsoft.com/office/drawing/2014/main" id="{DEDC87CA-80C8-45EC-88CA-C8E45DD54839}"/>
                </a:ext>
              </a:extLst>
            </p:cNvPr>
            <p:cNvSpPr/>
            <p:nvPr/>
          </p:nvSpPr>
          <p:spPr>
            <a:xfrm>
              <a:off x="558440" y="455490"/>
              <a:ext cx="505498" cy="506192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3200" b="1" i="0" u="none" strike="noStrike" cap="non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1923;p9">
            <a:extLst>
              <a:ext uri="{FF2B5EF4-FFF2-40B4-BE49-F238E27FC236}">
                <a16:creationId xmlns:a16="http://schemas.microsoft.com/office/drawing/2014/main" id="{F3824ED1-0920-4404-9AEB-14E357A2D195}"/>
              </a:ext>
            </a:extLst>
          </p:cNvPr>
          <p:cNvSpPr/>
          <p:nvPr/>
        </p:nvSpPr>
        <p:spPr>
          <a:xfrm>
            <a:off x="8458958" y="479172"/>
            <a:ext cx="505498" cy="506192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2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923;p9">
            <a:extLst>
              <a:ext uri="{FF2B5EF4-FFF2-40B4-BE49-F238E27FC236}">
                <a16:creationId xmlns:a16="http://schemas.microsoft.com/office/drawing/2014/main" id="{3B437819-BA75-4C49-B1B6-ACB69CC6A42D}"/>
              </a:ext>
            </a:extLst>
          </p:cNvPr>
          <p:cNvSpPr/>
          <p:nvPr/>
        </p:nvSpPr>
        <p:spPr>
          <a:xfrm>
            <a:off x="51226" y="3012566"/>
            <a:ext cx="505498" cy="506192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3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5BE2F37-499A-4C9F-9490-F70FD26F6C97}"/>
              </a:ext>
            </a:extLst>
          </p:cNvPr>
          <p:cNvGrpSpPr/>
          <p:nvPr/>
        </p:nvGrpSpPr>
        <p:grpSpPr>
          <a:xfrm>
            <a:off x="3758184" y="490130"/>
            <a:ext cx="2788920" cy="1287466"/>
            <a:chOff x="3758184" y="490130"/>
            <a:chExt cx="2788920" cy="1287466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BEC412D-73A8-4890-9773-CF695B34114C}"/>
                </a:ext>
              </a:extLst>
            </p:cNvPr>
            <p:cNvSpPr/>
            <p:nvPr/>
          </p:nvSpPr>
          <p:spPr>
            <a:xfrm>
              <a:off x="5690627" y="490130"/>
              <a:ext cx="856477" cy="247135"/>
            </a:xfrm>
            <a:custGeom>
              <a:avLst/>
              <a:gdLst>
                <a:gd name="connsiteX0" fmla="*/ 0 w 856477"/>
                <a:gd name="connsiteY0" fmla="*/ 41190 h 247135"/>
                <a:gd name="connsiteX1" fmla="*/ 41190 w 856477"/>
                <a:gd name="connsiteY1" fmla="*/ 0 h 247135"/>
                <a:gd name="connsiteX2" fmla="*/ 443720 w 856477"/>
                <a:gd name="connsiteY2" fmla="*/ 0 h 247135"/>
                <a:gd name="connsiteX3" fmla="*/ 815287 w 856477"/>
                <a:gd name="connsiteY3" fmla="*/ 0 h 247135"/>
                <a:gd name="connsiteX4" fmla="*/ 856477 w 856477"/>
                <a:gd name="connsiteY4" fmla="*/ 41190 h 247135"/>
                <a:gd name="connsiteX5" fmla="*/ 856477 w 856477"/>
                <a:gd name="connsiteY5" fmla="*/ 205945 h 247135"/>
                <a:gd name="connsiteX6" fmla="*/ 815287 w 856477"/>
                <a:gd name="connsiteY6" fmla="*/ 247135 h 247135"/>
                <a:gd name="connsiteX7" fmla="*/ 428239 w 856477"/>
                <a:gd name="connsiteY7" fmla="*/ 247135 h 247135"/>
                <a:gd name="connsiteX8" fmla="*/ 41190 w 856477"/>
                <a:gd name="connsiteY8" fmla="*/ 247135 h 247135"/>
                <a:gd name="connsiteX9" fmla="*/ 0 w 856477"/>
                <a:gd name="connsiteY9" fmla="*/ 205945 h 247135"/>
                <a:gd name="connsiteX10" fmla="*/ 0 w 856477"/>
                <a:gd name="connsiteY10" fmla="*/ 41190 h 24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6477" h="247135" extrusionOk="0">
                  <a:moveTo>
                    <a:pt x="0" y="41190"/>
                  </a:moveTo>
                  <a:cubicBezTo>
                    <a:pt x="-3967" y="15994"/>
                    <a:pt x="13276" y="1938"/>
                    <a:pt x="41190" y="0"/>
                  </a:cubicBezTo>
                  <a:cubicBezTo>
                    <a:pt x="173498" y="-22815"/>
                    <a:pt x="338864" y="17301"/>
                    <a:pt x="443720" y="0"/>
                  </a:cubicBezTo>
                  <a:cubicBezTo>
                    <a:pt x="548576" y="-17301"/>
                    <a:pt x="737574" y="28831"/>
                    <a:pt x="815287" y="0"/>
                  </a:cubicBezTo>
                  <a:cubicBezTo>
                    <a:pt x="834438" y="-1969"/>
                    <a:pt x="857608" y="18981"/>
                    <a:pt x="856477" y="41190"/>
                  </a:cubicBezTo>
                  <a:cubicBezTo>
                    <a:pt x="860377" y="96093"/>
                    <a:pt x="838741" y="137361"/>
                    <a:pt x="856477" y="205945"/>
                  </a:cubicBezTo>
                  <a:cubicBezTo>
                    <a:pt x="857204" y="227511"/>
                    <a:pt x="834154" y="250546"/>
                    <a:pt x="815287" y="247135"/>
                  </a:cubicBezTo>
                  <a:cubicBezTo>
                    <a:pt x="671516" y="277742"/>
                    <a:pt x="561736" y="240812"/>
                    <a:pt x="428239" y="247135"/>
                  </a:cubicBezTo>
                  <a:cubicBezTo>
                    <a:pt x="294742" y="253458"/>
                    <a:pt x="225020" y="207994"/>
                    <a:pt x="41190" y="247135"/>
                  </a:cubicBezTo>
                  <a:cubicBezTo>
                    <a:pt x="17255" y="247067"/>
                    <a:pt x="2116" y="222891"/>
                    <a:pt x="0" y="205945"/>
                  </a:cubicBezTo>
                  <a:cubicBezTo>
                    <a:pt x="-7362" y="138870"/>
                    <a:pt x="13142" y="123392"/>
                    <a:pt x="0" y="4119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04B4AD-78CA-498C-A6A6-BB35DCCDD54C}"/>
                </a:ext>
              </a:extLst>
            </p:cNvPr>
            <p:cNvCxnSpPr>
              <a:cxnSpLocks/>
              <a:stCxn id="39" idx="3"/>
              <a:endCxn id="44" idx="1"/>
            </p:cNvCxnSpPr>
            <p:nvPr/>
          </p:nvCxnSpPr>
          <p:spPr>
            <a:xfrm flipV="1">
              <a:off x="3758184" y="613698"/>
              <a:ext cx="1932443" cy="1163898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716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lang="en-US" altLang="en-US" sz="1600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kumimoji="0" lang="en-US" altLang="en-US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lang="en-US" altLang="en-US" sz="1600" b="1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lang="es-ES" altLang="en-US" sz="1050" b="1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2240" y="2571750"/>
            <a:ext cx="2522310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41087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DIAGRAM. Technologies / Data / Programs</a:t>
            </a:r>
            <a:endParaRPr lang="es-E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13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14723D-210E-4831-ADC8-32BCFAF31F0B}"/>
              </a:ext>
            </a:extLst>
          </p:cNvPr>
          <p:cNvGrpSpPr/>
          <p:nvPr/>
        </p:nvGrpSpPr>
        <p:grpSpPr>
          <a:xfrm>
            <a:off x="358201" y="995509"/>
            <a:ext cx="1499301" cy="1572768"/>
            <a:chOff x="358201" y="995509"/>
            <a:chExt cx="1499301" cy="157276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001922-3C5C-4B34-B4DF-54E1A901D011}"/>
                </a:ext>
              </a:extLst>
            </p:cNvPr>
            <p:cNvSpPr/>
            <p:nvPr/>
          </p:nvSpPr>
          <p:spPr>
            <a:xfrm>
              <a:off x="358201" y="995509"/>
              <a:ext cx="1499301" cy="15727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42C658E-B3B4-4088-8CBF-9A7F197E116A}"/>
                </a:ext>
              </a:extLst>
            </p:cNvPr>
            <p:cNvGrpSpPr/>
            <p:nvPr/>
          </p:nvGrpSpPr>
          <p:grpSpPr>
            <a:xfrm>
              <a:off x="475608" y="1126162"/>
              <a:ext cx="1228224" cy="1300304"/>
              <a:chOff x="406967" y="1218789"/>
              <a:chExt cx="1228224" cy="130030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F5CE0-90E4-46DF-8B29-F1096888E724}"/>
                  </a:ext>
                </a:extLst>
              </p:cNvPr>
              <p:cNvSpPr txBox="1"/>
              <p:nvPr/>
            </p:nvSpPr>
            <p:spPr>
              <a:xfrm>
                <a:off x="627888" y="1218789"/>
                <a:ext cx="786384" cy="369332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  <a:endParaRPr lang="es-E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7B4917D5-38DB-45D3-BD5C-F4A26DEA90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941" y="1697877"/>
                <a:ext cx="486275" cy="485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F86EFB-8B1B-44A9-9345-5BDA1ED01C62}"/>
                  </a:ext>
                </a:extLst>
              </p:cNvPr>
              <p:cNvSpPr txBox="1"/>
              <p:nvPr/>
            </p:nvSpPr>
            <p:spPr>
              <a:xfrm>
                <a:off x="406967" y="2242094"/>
                <a:ext cx="12282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200" dirty="0">
                    <a:latin typeface="Arial" panose="020B0604020202020204" pitchFamily="34" charset="0"/>
                    <a:cs typeface="Arial" panose="020B0604020202020204" pitchFamily="34" charset="0"/>
                    <a:hlinkClick r:id="rId3" action="ppaction://hlinkfile"/>
                  </a:rPr>
                  <a:t>restaurants.csv</a:t>
                </a:r>
                <a:endParaRPr lang="es-E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994E17-6A4A-42DB-8D25-273E12A94D29}"/>
              </a:ext>
            </a:extLst>
          </p:cNvPr>
          <p:cNvGrpSpPr/>
          <p:nvPr/>
        </p:nvGrpSpPr>
        <p:grpSpPr>
          <a:xfrm>
            <a:off x="2989793" y="1095795"/>
            <a:ext cx="1746563" cy="708220"/>
            <a:chOff x="2989793" y="1095795"/>
            <a:chExt cx="1746563" cy="708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850643-2307-418E-BCE4-9EF1E3BC750A}"/>
                </a:ext>
              </a:extLst>
            </p:cNvPr>
            <p:cNvSpPr txBox="1"/>
            <p:nvPr/>
          </p:nvSpPr>
          <p:spPr>
            <a:xfrm>
              <a:off x="3242110" y="1527016"/>
              <a:ext cx="14249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dirty="0" err="1">
                  <a:hlinkClick r:id="rId4" action="ppaction://hlinkfile"/>
                </a:rPr>
                <a:t>fast_food.ipynb</a:t>
              </a:r>
              <a:endParaRPr lang="es-E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11E2D-9558-4941-86B3-AB845220C805}"/>
                </a:ext>
              </a:extLst>
            </p:cNvPr>
            <p:cNvSpPr txBox="1"/>
            <p:nvPr/>
          </p:nvSpPr>
          <p:spPr>
            <a:xfrm>
              <a:off x="2989793" y="1095795"/>
              <a:ext cx="1746563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Development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C7BE7-498B-459D-803D-C4D61BC7F498}"/>
              </a:ext>
            </a:extLst>
          </p:cNvPr>
          <p:cNvSpPr/>
          <p:nvPr/>
        </p:nvSpPr>
        <p:spPr>
          <a:xfrm>
            <a:off x="2584444" y="995509"/>
            <a:ext cx="6262082" cy="15727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8634D7-111F-4DB6-9EEA-D4C8224B5C02}"/>
              </a:ext>
            </a:extLst>
          </p:cNvPr>
          <p:cNvGrpSpPr/>
          <p:nvPr/>
        </p:nvGrpSpPr>
        <p:grpSpPr>
          <a:xfrm>
            <a:off x="3494762" y="1347538"/>
            <a:ext cx="5312564" cy="1329507"/>
            <a:chOff x="3494762" y="1347538"/>
            <a:chExt cx="5312564" cy="1329507"/>
          </a:xfrm>
        </p:grpSpPr>
        <p:pic>
          <p:nvPicPr>
            <p:cNvPr id="2050" name="Picture 2" descr="Foundations of Data Extraction Transform Load (ETL) - EWSolutions">
              <a:extLst>
                <a:ext uri="{FF2B5EF4-FFF2-40B4-BE49-F238E27FC236}">
                  <a16:creationId xmlns:a16="http://schemas.microsoft.com/office/drawing/2014/main" id="{7E0F793F-F9C6-4CBD-97AE-A5B925DEB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762" y="1830501"/>
              <a:ext cx="671703" cy="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913E41B-27D1-43A5-A9B1-7B0F5C4BC503}"/>
                </a:ext>
              </a:extLst>
            </p:cNvPr>
            <p:cNvGrpSpPr/>
            <p:nvPr/>
          </p:nvGrpSpPr>
          <p:grpSpPr>
            <a:xfrm>
              <a:off x="5591435" y="1347538"/>
              <a:ext cx="3215891" cy="1329507"/>
              <a:chOff x="5737974" y="895653"/>
              <a:chExt cx="3215891" cy="1329507"/>
            </a:xfrm>
          </p:grpSpPr>
          <p:pic>
            <p:nvPicPr>
              <p:cNvPr id="2052" name="Picture 4" descr="No Sql Icon #234996 - Free Icons Library">
                <a:extLst>
                  <a:ext uri="{FF2B5EF4-FFF2-40B4-BE49-F238E27FC236}">
                    <a16:creationId xmlns:a16="http://schemas.microsoft.com/office/drawing/2014/main" id="{EC4AD8EE-7E24-47ED-8065-868C79764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6710" y="895653"/>
                <a:ext cx="671703" cy="671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91591F-9793-4032-B394-A821EB3EAA66}"/>
                  </a:ext>
                </a:extLst>
              </p:cNvPr>
              <p:cNvSpPr txBox="1"/>
              <p:nvPr/>
            </p:nvSpPr>
            <p:spPr>
              <a:xfrm>
                <a:off x="5737974" y="1561349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MongoDB</a:t>
                </a:r>
                <a:endParaRPr lang="es-E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429C25F0-2933-4B3A-9E53-C5D00D0B6B79}"/>
                  </a:ext>
                </a:extLst>
              </p:cNvPr>
              <p:cNvSpPr/>
              <p:nvPr/>
            </p:nvSpPr>
            <p:spPr>
              <a:xfrm>
                <a:off x="6931489" y="1511158"/>
                <a:ext cx="121494" cy="458317"/>
              </a:xfrm>
              <a:prstGeom prst="leftBrace">
                <a:avLst>
                  <a:gd name="adj1" fmla="val 71252"/>
                  <a:gd name="adj2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43A3D3-0C86-4747-B374-B3239CFAF371}"/>
                  </a:ext>
                </a:extLst>
              </p:cNvPr>
              <p:cNvSpPr txBox="1"/>
              <p:nvPr/>
            </p:nvSpPr>
            <p:spPr>
              <a:xfrm>
                <a:off x="7021926" y="1486496"/>
                <a:ext cx="193193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db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fastfood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collection =  collection</a:t>
                </a:r>
              </a:p>
              <a:p>
                <a:endParaRPr lang="es-E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0CFD83A4-636D-43ED-BFFB-13FBBFAB3A18}"/>
                </a:ext>
              </a:extLst>
            </p:cNvPr>
            <p:cNvSpPr/>
            <p:nvPr/>
          </p:nvSpPr>
          <p:spPr>
            <a:xfrm>
              <a:off x="4322317" y="2004371"/>
              <a:ext cx="1195754" cy="369332"/>
            </a:xfrm>
            <a:prstGeom prst="rightArrow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5ECCF80-83D5-426E-838A-EEB369CA0D87}"/>
              </a:ext>
            </a:extLst>
          </p:cNvPr>
          <p:cNvSpPr/>
          <p:nvPr/>
        </p:nvSpPr>
        <p:spPr>
          <a:xfrm>
            <a:off x="2030843" y="1603272"/>
            <a:ext cx="397666" cy="369332"/>
          </a:xfrm>
          <a:prstGeom prst="rightArrow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8450A1-0907-47C6-AE00-055CCB2D4D48}"/>
              </a:ext>
            </a:extLst>
          </p:cNvPr>
          <p:cNvGrpSpPr/>
          <p:nvPr/>
        </p:nvGrpSpPr>
        <p:grpSpPr>
          <a:xfrm>
            <a:off x="2158273" y="3782570"/>
            <a:ext cx="6885143" cy="1123203"/>
            <a:chOff x="2158273" y="3782570"/>
            <a:chExt cx="6885143" cy="1123203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E7C9C78B-7A2C-4942-B545-26A7C51D5F48}"/>
                </a:ext>
              </a:extLst>
            </p:cNvPr>
            <p:cNvSpPr/>
            <p:nvPr/>
          </p:nvSpPr>
          <p:spPr>
            <a:xfrm>
              <a:off x="3627210" y="3782570"/>
              <a:ext cx="106254" cy="1085524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89047B3-6A4A-49BB-AD93-AE2D6D0DFE2C}"/>
                </a:ext>
              </a:extLst>
            </p:cNvPr>
            <p:cNvGrpSpPr/>
            <p:nvPr/>
          </p:nvGrpSpPr>
          <p:grpSpPr>
            <a:xfrm>
              <a:off x="2158273" y="3789218"/>
              <a:ext cx="6885143" cy="1116555"/>
              <a:chOff x="2158273" y="3789218"/>
              <a:chExt cx="6885143" cy="111655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B2B6B9-3996-417C-AFC2-6D43BDAE3499}"/>
                  </a:ext>
                </a:extLst>
              </p:cNvPr>
              <p:cNvSpPr txBox="1"/>
              <p:nvPr/>
            </p:nvSpPr>
            <p:spPr>
              <a:xfrm>
                <a:off x="3751587" y="3789218"/>
                <a:ext cx="52918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@</a:t>
                </a:r>
                <a:r>
                  <a:rPr lang="en-US" sz="1400" b="0" dirty="0">
                    <a:solidFill>
                      <a:srgbClr val="9CDCFE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app</a:t>
                </a:r>
                <a:r>
                  <a:rPr lang="en-US" sz="1400" b="0" dirty="0"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.route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(</a:t>
                </a:r>
                <a:r>
                  <a:rPr lang="en-US" sz="1400" b="0" dirty="0">
                    <a:solidFill>
                      <a:srgbClr val="CE9178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"/json/&lt;state&gt;"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)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latin typeface="SourceCodePro"/>
                  </a:rPr>
                  <a:t>   </a:t>
                </a:r>
                <a:r>
                  <a:rPr lang="en-US" sz="1200" b="0" dirty="0">
                    <a:solidFill>
                      <a:srgbClr val="D4D4D4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http://127.0.0.1:5000/json/ALL_USA</a:t>
                </a:r>
                <a:r>
                  <a:rPr lang="en-US" sz="1200" b="0" dirty="0">
                    <a:solidFill>
                      <a:srgbClr val="D4D4D4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3DCA-7FC8-4180-A71F-9D189F18F5F9}"/>
                  </a:ext>
                </a:extLst>
              </p:cNvPr>
              <p:cNvSpPr txBox="1"/>
              <p:nvPr/>
            </p:nvSpPr>
            <p:spPr>
              <a:xfrm>
                <a:off x="3706040" y="4167109"/>
                <a:ext cx="45720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“app.py”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calls python program </a:t>
                </a:r>
                <a:r>
                  <a:rPr 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“fast_food.py”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which reproduces previous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jupyter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source code to read .csv and update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mongoDB</a:t>
                </a:r>
                <a:endParaRPr lang="es-ES" sz="14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8279-B851-4746-8216-EEB61947F03A}"/>
                  </a:ext>
                </a:extLst>
              </p:cNvPr>
              <p:cNvSpPr txBox="1"/>
              <p:nvPr/>
            </p:nvSpPr>
            <p:spPr>
              <a:xfrm>
                <a:off x="2599684" y="4112541"/>
                <a:ext cx="10509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Route 2: </a:t>
                </a:r>
                <a:endParaRPr lang="es-ES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6F2BFFA-1305-45DC-83F6-A11283666F8B}"/>
                  </a:ext>
                </a:extLst>
              </p:cNvPr>
              <p:cNvCxnSpPr>
                <a:cxnSpLocks/>
                <a:endCxn id="36" idx="1"/>
              </p:cNvCxnSpPr>
              <p:nvPr/>
            </p:nvCxnSpPr>
            <p:spPr>
              <a:xfrm>
                <a:off x="2158273" y="3878142"/>
                <a:ext cx="441411" cy="4190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72CCED-F5B8-4D7A-91F8-1D4961A472B9}"/>
              </a:ext>
            </a:extLst>
          </p:cNvPr>
          <p:cNvGrpSpPr/>
          <p:nvPr/>
        </p:nvGrpSpPr>
        <p:grpSpPr>
          <a:xfrm>
            <a:off x="620270" y="2766912"/>
            <a:ext cx="7596982" cy="1216467"/>
            <a:chOff x="620270" y="2766912"/>
            <a:chExt cx="7596982" cy="12164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548CF7-CAE5-4B37-AF92-5A5B0F269F6A}"/>
                </a:ext>
              </a:extLst>
            </p:cNvPr>
            <p:cNvSpPr txBox="1"/>
            <p:nvPr/>
          </p:nvSpPr>
          <p:spPr>
            <a:xfrm>
              <a:off x="620270" y="3614047"/>
              <a:ext cx="786384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Flask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A15914-EEC3-45FA-8E9C-2CB32CD7354F}"/>
                </a:ext>
              </a:extLst>
            </p:cNvPr>
            <p:cNvSpPr txBox="1"/>
            <p:nvPr/>
          </p:nvSpPr>
          <p:spPr>
            <a:xfrm>
              <a:off x="1436601" y="3632743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  <a:hlinkClick r:id="rId8" action="ppaction://hlinkfile"/>
                </a:rPr>
                <a:t>app.py</a:t>
              </a:r>
              <a:endParaRPr lang="es-E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FA7DED-AA28-4899-B288-0C12D4331A9A}"/>
                </a:ext>
              </a:extLst>
            </p:cNvPr>
            <p:cNvSpPr txBox="1"/>
            <p:nvPr/>
          </p:nvSpPr>
          <p:spPr>
            <a:xfrm>
              <a:off x="3736347" y="2768138"/>
              <a:ext cx="4480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solidFill>
                    <a:srgbClr val="DCDCAA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@</a:t>
              </a:r>
              <a:r>
                <a:rPr lang="en-US" sz="1400" b="0" dirty="0">
                  <a:solidFill>
                    <a:srgbClr val="9CDCFE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app</a:t>
              </a:r>
              <a:r>
                <a:rPr lang="en-US" sz="1400" b="0" dirty="0">
                  <a:solidFill>
                    <a:srgbClr val="DCDCAA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.route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(</a:t>
              </a:r>
              <a:r>
                <a:rPr lang="en-US" sz="1400" b="0" dirty="0">
                  <a:solidFill>
                    <a:srgbClr val="CE9178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"/"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)  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SourceCodePro"/>
                </a:rPr>
                <a:t>  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  <a:hlinkClick r:id="rId9"/>
                </a:rPr>
                <a:t>http://127.0.0.1:5000/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DF7D5C-0955-41BF-B89D-A9D114F9A49F}"/>
                </a:ext>
              </a:extLst>
            </p:cNvPr>
            <p:cNvSpPr txBox="1"/>
            <p:nvPr/>
          </p:nvSpPr>
          <p:spPr>
            <a:xfrm>
              <a:off x="3690800" y="3109453"/>
              <a:ext cx="11490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“index.html”</a:t>
              </a:r>
              <a:endParaRPr lang="es-E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AABC4D-0702-4F1A-94F1-DE2C56374F5E}"/>
                </a:ext>
              </a:extLst>
            </p:cNvPr>
            <p:cNvSpPr txBox="1"/>
            <p:nvPr/>
          </p:nvSpPr>
          <p:spPr>
            <a:xfrm>
              <a:off x="2584444" y="3018309"/>
              <a:ext cx="10509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Route 1: </a:t>
              </a:r>
              <a:endParaRPr lang="es-ES" dirty="0"/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FDB472C4-7920-4A97-AFDD-2CB86B29F4AA}"/>
                </a:ext>
              </a:extLst>
            </p:cNvPr>
            <p:cNvSpPr/>
            <p:nvPr/>
          </p:nvSpPr>
          <p:spPr>
            <a:xfrm>
              <a:off x="3611970" y="2766912"/>
              <a:ext cx="106254" cy="850707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F2767A9-A43C-46F3-8FBF-D68493BE3653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2158273" y="3202975"/>
              <a:ext cx="426171" cy="4647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DFB0B0-EF58-4C7F-B83F-A7889B6F6D60}"/>
                </a:ext>
              </a:extLst>
            </p:cNvPr>
            <p:cNvSpPr txBox="1"/>
            <p:nvPr/>
          </p:nvSpPr>
          <p:spPr>
            <a:xfrm>
              <a:off x="3706040" y="3363380"/>
              <a:ext cx="10303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“logic.js”</a:t>
              </a:r>
              <a:endParaRPr lang="es-ES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C2E525-9CBB-43FB-8141-7029ED331EE5}"/>
                </a:ext>
              </a:extLst>
            </p:cNvPr>
            <p:cNvSpPr txBox="1"/>
            <p:nvPr/>
          </p:nvSpPr>
          <p:spPr>
            <a:xfrm>
              <a:off x="4839820" y="3183721"/>
              <a:ext cx="1770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Dashboard</a:t>
              </a:r>
              <a:endParaRPr lang="es-ES" dirty="0"/>
            </a:p>
          </p:txBody>
        </p:sp>
      </p:grpSp>
      <p:sp>
        <p:nvSpPr>
          <p:cNvPr id="48" name="Google Shape;1923;p9">
            <a:extLst>
              <a:ext uri="{FF2B5EF4-FFF2-40B4-BE49-F238E27FC236}">
                <a16:creationId xmlns:a16="http://schemas.microsoft.com/office/drawing/2014/main" id="{8D8FE57F-5A5C-406A-BEB4-72CFB289D97C}"/>
              </a:ext>
            </a:extLst>
          </p:cNvPr>
          <p:cNvSpPr/>
          <p:nvPr/>
        </p:nvSpPr>
        <p:spPr>
          <a:xfrm>
            <a:off x="34398" y="496900"/>
            <a:ext cx="505498" cy="506192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1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923;p9">
            <a:extLst>
              <a:ext uri="{FF2B5EF4-FFF2-40B4-BE49-F238E27FC236}">
                <a16:creationId xmlns:a16="http://schemas.microsoft.com/office/drawing/2014/main" id="{17A3160F-0036-4646-AB58-9B7DB1EEBD41}"/>
              </a:ext>
            </a:extLst>
          </p:cNvPr>
          <p:cNvSpPr/>
          <p:nvPr/>
        </p:nvSpPr>
        <p:spPr>
          <a:xfrm>
            <a:off x="2181305" y="567446"/>
            <a:ext cx="505498" cy="506192"/>
          </a:xfrm>
          <a:prstGeom prst="ellipse">
            <a:avLst/>
          </a:prstGeom>
          <a:solidFill>
            <a:srgbClr val="E46C0A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2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923;p9">
            <a:extLst>
              <a:ext uri="{FF2B5EF4-FFF2-40B4-BE49-F238E27FC236}">
                <a16:creationId xmlns:a16="http://schemas.microsoft.com/office/drawing/2014/main" id="{E645F1CB-B863-4396-83D5-87405061A4C5}"/>
              </a:ext>
            </a:extLst>
          </p:cNvPr>
          <p:cNvSpPr/>
          <p:nvPr/>
        </p:nvSpPr>
        <p:spPr>
          <a:xfrm>
            <a:off x="190872" y="3046861"/>
            <a:ext cx="505498" cy="506192"/>
          </a:xfrm>
          <a:prstGeom prst="ellipse">
            <a:avLst/>
          </a:prstGeom>
          <a:solidFill>
            <a:srgbClr val="7793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3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EEB1FEB-AEA6-45C0-AD1A-7A2401AD4FE7}"/>
              </a:ext>
            </a:extLst>
          </p:cNvPr>
          <p:cNvSpPr/>
          <p:nvPr/>
        </p:nvSpPr>
        <p:spPr>
          <a:xfrm>
            <a:off x="2030843" y="486021"/>
            <a:ext cx="6978374" cy="2278981"/>
          </a:xfrm>
          <a:custGeom>
            <a:avLst/>
            <a:gdLst>
              <a:gd name="connsiteX0" fmla="*/ 413928 w 6978374"/>
              <a:gd name="connsiteY0" fmla="*/ 2080260 h 2278981"/>
              <a:gd name="connsiteX1" fmla="*/ 448417 w 6978374"/>
              <a:gd name="connsiteY1" fmla="*/ 2094083 h 2278981"/>
              <a:gd name="connsiteX2" fmla="*/ 772615 w 6978374"/>
              <a:gd name="connsiteY2" fmla="*/ 2142461 h 2278981"/>
              <a:gd name="connsiteX3" fmla="*/ 1103710 w 6978374"/>
              <a:gd name="connsiteY3" fmla="*/ 2177017 h 2278981"/>
              <a:gd name="connsiteX4" fmla="*/ 1365827 w 6978374"/>
              <a:gd name="connsiteY4" fmla="*/ 2163195 h 2278981"/>
              <a:gd name="connsiteX5" fmla="*/ 1524477 w 6978374"/>
              <a:gd name="connsiteY5" fmla="*/ 2156284 h 2278981"/>
              <a:gd name="connsiteX6" fmla="*/ 1731411 w 6978374"/>
              <a:gd name="connsiteY6" fmla="*/ 2183928 h 2278981"/>
              <a:gd name="connsiteX7" fmla="*/ 1910755 w 6978374"/>
              <a:gd name="connsiteY7" fmla="*/ 2197751 h 2278981"/>
              <a:gd name="connsiteX8" fmla="*/ 2469478 w 6978374"/>
              <a:gd name="connsiteY8" fmla="*/ 2183928 h 2278981"/>
              <a:gd name="connsiteX9" fmla="*/ 2731595 w 6978374"/>
              <a:gd name="connsiteY9" fmla="*/ 2163195 h 2278981"/>
              <a:gd name="connsiteX10" fmla="*/ 2855756 w 6978374"/>
              <a:gd name="connsiteY10" fmla="*/ 2156284 h 2278981"/>
              <a:gd name="connsiteX11" fmla="*/ 2952325 w 6978374"/>
              <a:gd name="connsiteY11" fmla="*/ 2149372 h 2278981"/>
              <a:gd name="connsiteX12" fmla="*/ 3259899 w 6978374"/>
              <a:gd name="connsiteY12" fmla="*/ 2156145 h 2278981"/>
              <a:gd name="connsiteX13" fmla="*/ 3580027 w 6978374"/>
              <a:gd name="connsiteY13" fmla="*/ 2163195 h 2278981"/>
              <a:gd name="connsiteX14" fmla="*/ 3704187 w 6978374"/>
              <a:gd name="connsiteY14" fmla="*/ 2170106 h 2278981"/>
              <a:gd name="connsiteX15" fmla="*/ 3897327 w 6978374"/>
              <a:gd name="connsiteY15" fmla="*/ 2177017 h 2278981"/>
              <a:gd name="connsiteX16" fmla="*/ 4187036 w 6978374"/>
              <a:gd name="connsiteY16" fmla="*/ 2190839 h 2278981"/>
              <a:gd name="connsiteX17" fmla="*/ 4449153 w 6978374"/>
              <a:gd name="connsiteY17" fmla="*/ 2232307 h 2278981"/>
              <a:gd name="connsiteX18" fmla="*/ 4987182 w 6978374"/>
              <a:gd name="connsiteY18" fmla="*/ 2246128 h 2278981"/>
              <a:gd name="connsiteX19" fmla="*/ 5256198 w 6978374"/>
              <a:gd name="connsiteY19" fmla="*/ 2259950 h 2278981"/>
              <a:gd name="connsiteX20" fmla="*/ 5642475 w 6978374"/>
              <a:gd name="connsiteY20" fmla="*/ 2266862 h 2278981"/>
              <a:gd name="connsiteX21" fmla="*/ 6511601 w 6978374"/>
              <a:gd name="connsiteY21" fmla="*/ 2259950 h 2278981"/>
              <a:gd name="connsiteX22" fmla="*/ 6615068 w 6978374"/>
              <a:gd name="connsiteY22" fmla="*/ 2218484 h 2278981"/>
              <a:gd name="connsiteX23" fmla="*/ 6725434 w 6978374"/>
              <a:gd name="connsiteY23" fmla="*/ 2197751 h 2278981"/>
              <a:gd name="connsiteX24" fmla="*/ 6808207 w 6978374"/>
              <a:gd name="connsiteY24" fmla="*/ 2170106 h 2278981"/>
              <a:gd name="connsiteX25" fmla="*/ 6835799 w 6978374"/>
              <a:gd name="connsiteY25" fmla="*/ 2163195 h 2278981"/>
              <a:gd name="connsiteX26" fmla="*/ 6904777 w 6978374"/>
              <a:gd name="connsiteY26" fmla="*/ 2107905 h 2278981"/>
              <a:gd name="connsiteX27" fmla="*/ 6946164 w 6978374"/>
              <a:gd name="connsiteY27" fmla="*/ 2066438 h 2278981"/>
              <a:gd name="connsiteX28" fmla="*/ 6966857 w 6978374"/>
              <a:gd name="connsiteY28" fmla="*/ 1803814 h 2278981"/>
              <a:gd name="connsiteX29" fmla="*/ 6973755 w 6978374"/>
              <a:gd name="connsiteY29" fmla="*/ 1637945 h 2278981"/>
              <a:gd name="connsiteX30" fmla="*/ 6953061 w 6978374"/>
              <a:gd name="connsiteY30" fmla="*/ 988296 h 2278981"/>
              <a:gd name="connsiteX31" fmla="*/ 6884083 w 6978374"/>
              <a:gd name="connsiteY31" fmla="*/ 718760 h 2278981"/>
              <a:gd name="connsiteX32" fmla="*/ 6849594 w 6978374"/>
              <a:gd name="connsiteY32" fmla="*/ 635827 h 2278981"/>
              <a:gd name="connsiteX33" fmla="*/ 6759923 w 6978374"/>
              <a:gd name="connsiteY33" fmla="*/ 532159 h 2278981"/>
              <a:gd name="connsiteX34" fmla="*/ 6525396 w 6978374"/>
              <a:gd name="connsiteY34" fmla="*/ 400847 h 2278981"/>
              <a:gd name="connsiteX35" fmla="*/ 6449520 w 6978374"/>
              <a:gd name="connsiteY35" fmla="*/ 387024 h 2278981"/>
              <a:gd name="connsiteX36" fmla="*/ 6346053 w 6978374"/>
              <a:gd name="connsiteY36" fmla="*/ 380113 h 2278981"/>
              <a:gd name="connsiteX37" fmla="*/ 6214995 w 6978374"/>
              <a:gd name="connsiteY37" fmla="*/ 366291 h 2278981"/>
              <a:gd name="connsiteX38" fmla="*/ 6008060 w 6978374"/>
              <a:gd name="connsiteY38" fmla="*/ 352468 h 2278981"/>
              <a:gd name="connsiteX39" fmla="*/ 5690761 w 6978374"/>
              <a:gd name="connsiteY39" fmla="*/ 338646 h 2278981"/>
              <a:gd name="connsiteX40" fmla="*/ 5421745 w 6978374"/>
              <a:gd name="connsiteY40" fmla="*/ 317914 h 2278981"/>
              <a:gd name="connsiteX41" fmla="*/ 5090650 w 6978374"/>
              <a:gd name="connsiteY41" fmla="*/ 276446 h 2278981"/>
              <a:gd name="connsiteX42" fmla="*/ 4821635 w 6978374"/>
              <a:gd name="connsiteY42" fmla="*/ 269535 h 2278981"/>
              <a:gd name="connsiteX43" fmla="*/ 4580211 w 6978374"/>
              <a:gd name="connsiteY43" fmla="*/ 255713 h 2278981"/>
              <a:gd name="connsiteX44" fmla="*/ 4035283 w 6978374"/>
              <a:gd name="connsiteY44" fmla="*/ 200423 h 2278981"/>
              <a:gd name="connsiteX45" fmla="*/ 3290318 w 6978374"/>
              <a:gd name="connsiteY45" fmla="*/ 186601 h 2278981"/>
              <a:gd name="connsiteX46" fmla="*/ 3124771 w 6978374"/>
              <a:gd name="connsiteY46" fmla="*/ 179690 h 2278981"/>
              <a:gd name="connsiteX47" fmla="*/ 2931632 w 6978374"/>
              <a:gd name="connsiteY47" fmla="*/ 158956 h 2278981"/>
              <a:gd name="connsiteX48" fmla="*/ 2566047 w 6978374"/>
              <a:gd name="connsiteY48" fmla="*/ 145134 h 2278981"/>
              <a:gd name="connsiteX49" fmla="*/ 2324624 w 6978374"/>
              <a:gd name="connsiteY49" fmla="*/ 145134 h 2278981"/>
              <a:gd name="connsiteX50" fmla="*/ 2062507 w 6978374"/>
              <a:gd name="connsiteY50" fmla="*/ 165867 h 2278981"/>
              <a:gd name="connsiteX51" fmla="*/ 1910755 w 6978374"/>
              <a:gd name="connsiteY51" fmla="*/ 193512 h 2278981"/>
              <a:gd name="connsiteX52" fmla="*/ 1731411 w 6978374"/>
              <a:gd name="connsiteY52" fmla="*/ 221157 h 2278981"/>
              <a:gd name="connsiteX53" fmla="*/ 1600352 w 6978374"/>
              <a:gd name="connsiteY53" fmla="*/ 248802 h 2278981"/>
              <a:gd name="connsiteX54" fmla="*/ 1455498 w 6978374"/>
              <a:gd name="connsiteY54" fmla="*/ 269535 h 2278981"/>
              <a:gd name="connsiteX55" fmla="*/ 1296849 w 6978374"/>
              <a:gd name="connsiteY55" fmla="*/ 290269 h 2278981"/>
              <a:gd name="connsiteX56" fmla="*/ 1124403 w 6978374"/>
              <a:gd name="connsiteY56" fmla="*/ 283358 h 2278981"/>
              <a:gd name="connsiteX57" fmla="*/ 910570 w 6978374"/>
              <a:gd name="connsiteY57" fmla="*/ 241890 h 2278981"/>
              <a:gd name="connsiteX58" fmla="*/ 772615 w 6978374"/>
              <a:gd name="connsiteY58" fmla="*/ 158956 h 2278981"/>
              <a:gd name="connsiteX59" fmla="*/ 738125 w 6978374"/>
              <a:gd name="connsiteY59" fmla="*/ 138223 h 2278981"/>
              <a:gd name="connsiteX60" fmla="*/ 689840 w 6978374"/>
              <a:gd name="connsiteY60" fmla="*/ 103667 h 2278981"/>
              <a:gd name="connsiteX61" fmla="*/ 669147 w 6978374"/>
              <a:gd name="connsiteY61" fmla="*/ 89844 h 2278981"/>
              <a:gd name="connsiteX62" fmla="*/ 600169 w 6978374"/>
              <a:gd name="connsiteY62" fmla="*/ 41466 h 2278981"/>
              <a:gd name="connsiteX63" fmla="*/ 565680 w 6978374"/>
              <a:gd name="connsiteY63" fmla="*/ 34555 h 2278981"/>
              <a:gd name="connsiteX64" fmla="*/ 455314 w 6978374"/>
              <a:gd name="connsiteY64" fmla="*/ 0 h 2278981"/>
              <a:gd name="connsiteX65" fmla="*/ 324255 w 6978374"/>
              <a:gd name="connsiteY65" fmla="*/ 13821 h 2278981"/>
              <a:gd name="connsiteX66" fmla="*/ 282869 w 6978374"/>
              <a:gd name="connsiteY66" fmla="*/ 34555 h 2278981"/>
              <a:gd name="connsiteX67" fmla="*/ 241482 w 6978374"/>
              <a:gd name="connsiteY67" fmla="*/ 41466 h 2278981"/>
              <a:gd name="connsiteX68" fmla="*/ 206993 w 6978374"/>
              <a:gd name="connsiteY68" fmla="*/ 48377 h 2278981"/>
              <a:gd name="connsiteX69" fmla="*/ 110424 w 6978374"/>
              <a:gd name="connsiteY69" fmla="*/ 103667 h 2278981"/>
              <a:gd name="connsiteX70" fmla="*/ 89730 w 6978374"/>
              <a:gd name="connsiteY70" fmla="*/ 124400 h 2278981"/>
              <a:gd name="connsiteX71" fmla="*/ 41445 w 6978374"/>
              <a:gd name="connsiteY71" fmla="*/ 186601 h 2278981"/>
              <a:gd name="connsiteX72" fmla="*/ 6956 w 6978374"/>
              <a:gd name="connsiteY72" fmla="*/ 276446 h 2278981"/>
              <a:gd name="connsiteX73" fmla="*/ 59 w 6978374"/>
              <a:gd name="connsiteY73" fmla="*/ 324824 h 2278981"/>
              <a:gd name="connsiteX74" fmla="*/ 48343 w 6978374"/>
              <a:gd name="connsiteY74" fmla="*/ 573627 h 2278981"/>
              <a:gd name="connsiteX75" fmla="*/ 82832 w 6978374"/>
              <a:gd name="connsiteY75" fmla="*/ 656560 h 2278981"/>
              <a:gd name="connsiteX76" fmla="*/ 103525 w 6978374"/>
              <a:gd name="connsiteY76" fmla="*/ 698027 h 2278981"/>
              <a:gd name="connsiteX77" fmla="*/ 138014 w 6978374"/>
              <a:gd name="connsiteY77" fmla="*/ 732583 h 2278981"/>
              <a:gd name="connsiteX78" fmla="*/ 255277 w 6978374"/>
              <a:gd name="connsiteY78" fmla="*/ 815517 h 2278981"/>
              <a:gd name="connsiteX79" fmla="*/ 331154 w 6978374"/>
              <a:gd name="connsiteY79" fmla="*/ 870807 h 2278981"/>
              <a:gd name="connsiteX80" fmla="*/ 462212 w 6978374"/>
              <a:gd name="connsiteY80" fmla="*/ 939918 h 2278981"/>
              <a:gd name="connsiteX81" fmla="*/ 482906 w 6978374"/>
              <a:gd name="connsiteY81" fmla="*/ 946830 h 2278981"/>
              <a:gd name="connsiteX82" fmla="*/ 517395 w 6978374"/>
              <a:gd name="connsiteY82" fmla="*/ 995207 h 2278981"/>
              <a:gd name="connsiteX83" fmla="*/ 531190 w 6978374"/>
              <a:gd name="connsiteY83" fmla="*/ 1029763 h 2278981"/>
              <a:gd name="connsiteX84" fmla="*/ 531190 w 6978374"/>
              <a:gd name="connsiteY84" fmla="*/ 1285476 h 2278981"/>
              <a:gd name="connsiteX85" fmla="*/ 524293 w 6978374"/>
              <a:gd name="connsiteY85" fmla="*/ 1368410 h 2278981"/>
              <a:gd name="connsiteX86" fmla="*/ 510497 w 6978374"/>
              <a:gd name="connsiteY86" fmla="*/ 1499723 h 2278981"/>
              <a:gd name="connsiteX87" fmla="*/ 496701 w 6978374"/>
              <a:gd name="connsiteY87" fmla="*/ 1596479 h 2278981"/>
              <a:gd name="connsiteX88" fmla="*/ 469110 w 6978374"/>
              <a:gd name="connsiteY88" fmla="*/ 1727791 h 2278981"/>
              <a:gd name="connsiteX89" fmla="*/ 455314 w 6978374"/>
              <a:gd name="connsiteY89" fmla="*/ 1803814 h 2278981"/>
              <a:gd name="connsiteX90" fmla="*/ 448417 w 6978374"/>
              <a:gd name="connsiteY90" fmla="*/ 1845281 h 2278981"/>
              <a:gd name="connsiteX91" fmla="*/ 441519 w 6978374"/>
              <a:gd name="connsiteY91" fmla="*/ 1879837 h 2278981"/>
              <a:gd name="connsiteX92" fmla="*/ 434621 w 6978374"/>
              <a:gd name="connsiteY92" fmla="*/ 2004237 h 2278981"/>
              <a:gd name="connsiteX93" fmla="*/ 427723 w 6978374"/>
              <a:gd name="connsiteY93" fmla="*/ 2031882 h 2278981"/>
              <a:gd name="connsiteX94" fmla="*/ 413928 w 6978374"/>
              <a:gd name="connsiteY94" fmla="*/ 2080260 h 227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6978374" h="2278981" fill="none" extrusionOk="0">
                <a:moveTo>
                  <a:pt x="413928" y="2080260"/>
                </a:moveTo>
                <a:cubicBezTo>
                  <a:pt x="419036" y="2088823"/>
                  <a:pt x="435630" y="2091373"/>
                  <a:pt x="448417" y="2094083"/>
                </a:cubicBezTo>
                <a:cubicBezTo>
                  <a:pt x="593199" y="2128686"/>
                  <a:pt x="609032" y="2119383"/>
                  <a:pt x="772615" y="2142461"/>
                </a:cubicBezTo>
                <a:cubicBezTo>
                  <a:pt x="1080592" y="2214641"/>
                  <a:pt x="892316" y="2168504"/>
                  <a:pt x="1103710" y="2177017"/>
                </a:cubicBezTo>
                <a:cubicBezTo>
                  <a:pt x="1213350" y="2148250"/>
                  <a:pt x="1244865" y="2195517"/>
                  <a:pt x="1365827" y="2163195"/>
                </a:cubicBezTo>
                <a:cubicBezTo>
                  <a:pt x="1413788" y="2162470"/>
                  <a:pt x="1467104" y="2151986"/>
                  <a:pt x="1524477" y="2156284"/>
                </a:cubicBezTo>
                <a:cubicBezTo>
                  <a:pt x="1564822" y="2151482"/>
                  <a:pt x="1684779" y="2170824"/>
                  <a:pt x="1731411" y="2183928"/>
                </a:cubicBezTo>
                <a:cubicBezTo>
                  <a:pt x="1783227" y="2193349"/>
                  <a:pt x="1841390" y="2193006"/>
                  <a:pt x="1910755" y="2197751"/>
                </a:cubicBezTo>
                <a:cubicBezTo>
                  <a:pt x="2175967" y="2154669"/>
                  <a:pt x="2210127" y="2220004"/>
                  <a:pt x="2469478" y="2183928"/>
                </a:cubicBezTo>
                <a:cubicBezTo>
                  <a:pt x="2558512" y="2181189"/>
                  <a:pt x="2630331" y="2168012"/>
                  <a:pt x="2731595" y="2163195"/>
                </a:cubicBezTo>
                <a:cubicBezTo>
                  <a:pt x="2775097" y="2159227"/>
                  <a:pt x="2814183" y="2149718"/>
                  <a:pt x="2855756" y="2156284"/>
                </a:cubicBezTo>
                <a:cubicBezTo>
                  <a:pt x="2893092" y="2147730"/>
                  <a:pt x="2923037" y="2163002"/>
                  <a:pt x="2952325" y="2149372"/>
                </a:cubicBezTo>
                <a:cubicBezTo>
                  <a:pt x="3083314" y="2136468"/>
                  <a:pt x="3124000" y="2160898"/>
                  <a:pt x="3259899" y="2156145"/>
                </a:cubicBezTo>
                <a:cubicBezTo>
                  <a:pt x="3395798" y="2151392"/>
                  <a:pt x="3451451" y="2189863"/>
                  <a:pt x="3580027" y="2163195"/>
                </a:cubicBezTo>
                <a:cubicBezTo>
                  <a:pt x="3610789" y="2169235"/>
                  <a:pt x="3671139" y="2163331"/>
                  <a:pt x="3704187" y="2170106"/>
                </a:cubicBezTo>
                <a:cubicBezTo>
                  <a:pt x="3763804" y="2151706"/>
                  <a:pt x="3816119" y="2177636"/>
                  <a:pt x="3897327" y="2177017"/>
                </a:cubicBezTo>
                <a:cubicBezTo>
                  <a:pt x="3984559" y="2171043"/>
                  <a:pt x="4053434" y="2210349"/>
                  <a:pt x="4187036" y="2190839"/>
                </a:cubicBezTo>
                <a:cubicBezTo>
                  <a:pt x="4223001" y="2190784"/>
                  <a:pt x="4417226" y="2226902"/>
                  <a:pt x="4449153" y="2232307"/>
                </a:cubicBezTo>
                <a:cubicBezTo>
                  <a:pt x="4485475" y="2235281"/>
                  <a:pt x="4982708" y="2246896"/>
                  <a:pt x="4987182" y="2246128"/>
                </a:cubicBezTo>
                <a:cubicBezTo>
                  <a:pt x="5071362" y="2235600"/>
                  <a:pt x="5123523" y="2259074"/>
                  <a:pt x="5256198" y="2259950"/>
                </a:cubicBezTo>
                <a:cubicBezTo>
                  <a:pt x="5372678" y="2242736"/>
                  <a:pt x="5532368" y="2285304"/>
                  <a:pt x="5642475" y="2266862"/>
                </a:cubicBezTo>
                <a:cubicBezTo>
                  <a:pt x="6009512" y="2275923"/>
                  <a:pt x="5899902" y="2266215"/>
                  <a:pt x="6511601" y="2259950"/>
                </a:cubicBezTo>
                <a:cubicBezTo>
                  <a:pt x="6529703" y="2258013"/>
                  <a:pt x="6608528" y="2219427"/>
                  <a:pt x="6615068" y="2218484"/>
                </a:cubicBezTo>
                <a:cubicBezTo>
                  <a:pt x="6655868" y="2210627"/>
                  <a:pt x="6689113" y="2215650"/>
                  <a:pt x="6725434" y="2197751"/>
                </a:cubicBezTo>
                <a:cubicBezTo>
                  <a:pt x="6754877" y="2190092"/>
                  <a:pt x="6778204" y="2173030"/>
                  <a:pt x="6808207" y="2170106"/>
                </a:cubicBezTo>
                <a:cubicBezTo>
                  <a:pt x="6817241" y="2168618"/>
                  <a:pt x="6827392" y="2165987"/>
                  <a:pt x="6835799" y="2163195"/>
                </a:cubicBezTo>
                <a:cubicBezTo>
                  <a:pt x="6952567" y="2074940"/>
                  <a:pt x="6835381" y="2186841"/>
                  <a:pt x="6904777" y="2107905"/>
                </a:cubicBezTo>
                <a:cubicBezTo>
                  <a:pt x="6921606" y="2094952"/>
                  <a:pt x="6931151" y="2082601"/>
                  <a:pt x="6946164" y="2066438"/>
                </a:cubicBezTo>
                <a:cubicBezTo>
                  <a:pt x="7001696" y="1939012"/>
                  <a:pt x="6978017" y="2067346"/>
                  <a:pt x="6966857" y="1803814"/>
                </a:cubicBezTo>
                <a:cubicBezTo>
                  <a:pt x="6971473" y="1736191"/>
                  <a:pt x="6959690" y="1693448"/>
                  <a:pt x="6973755" y="1637945"/>
                </a:cubicBezTo>
                <a:cubicBezTo>
                  <a:pt x="6986052" y="1569114"/>
                  <a:pt x="6969550" y="1039528"/>
                  <a:pt x="6953061" y="988296"/>
                </a:cubicBezTo>
                <a:cubicBezTo>
                  <a:pt x="6927549" y="833370"/>
                  <a:pt x="6931565" y="876983"/>
                  <a:pt x="6884083" y="718760"/>
                </a:cubicBezTo>
                <a:cubicBezTo>
                  <a:pt x="6867450" y="693050"/>
                  <a:pt x="6865544" y="662485"/>
                  <a:pt x="6849594" y="635827"/>
                </a:cubicBezTo>
                <a:cubicBezTo>
                  <a:pt x="6838351" y="613601"/>
                  <a:pt x="6786306" y="552311"/>
                  <a:pt x="6759923" y="532159"/>
                </a:cubicBezTo>
                <a:cubicBezTo>
                  <a:pt x="6653815" y="454181"/>
                  <a:pt x="6626268" y="427237"/>
                  <a:pt x="6525396" y="400847"/>
                </a:cubicBezTo>
                <a:cubicBezTo>
                  <a:pt x="6497809" y="393521"/>
                  <a:pt x="6470143" y="386745"/>
                  <a:pt x="6449520" y="387024"/>
                </a:cubicBezTo>
                <a:cubicBezTo>
                  <a:pt x="6415592" y="382439"/>
                  <a:pt x="6387722" y="382394"/>
                  <a:pt x="6346053" y="380113"/>
                </a:cubicBezTo>
                <a:cubicBezTo>
                  <a:pt x="6311548" y="378086"/>
                  <a:pt x="6267653" y="377064"/>
                  <a:pt x="6214995" y="366291"/>
                </a:cubicBezTo>
                <a:cubicBezTo>
                  <a:pt x="6144823" y="367836"/>
                  <a:pt x="6074525" y="369837"/>
                  <a:pt x="6008060" y="352468"/>
                </a:cubicBezTo>
                <a:cubicBezTo>
                  <a:pt x="5898855" y="350660"/>
                  <a:pt x="5776840" y="357753"/>
                  <a:pt x="5690761" y="338646"/>
                </a:cubicBezTo>
                <a:cubicBezTo>
                  <a:pt x="5622461" y="338393"/>
                  <a:pt x="5509864" y="326888"/>
                  <a:pt x="5421745" y="317914"/>
                </a:cubicBezTo>
                <a:cubicBezTo>
                  <a:pt x="5274107" y="304736"/>
                  <a:pt x="5228091" y="279619"/>
                  <a:pt x="5090650" y="276446"/>
                </a:cubicBezTo>
                <a:cubicBezTo>
                  <a:pt x="5009874" y="246880"/>
                  <a:pt x="4913059" y="264699"/>
                  <a:pt x="4821635" y="269535"/>
                </a:cubicBezTo>
                <a:cubicBezTo>
                  <a:pt x="4744350" y="279510"/>
                  <a:pt x="4658346" y="263045"/>
                  <a:pt x="4580211" y="255713"/>
                </a:cubicBezTo>
                <a:cubicBezTo>
                  <a:pt x="4360223" y="236198"/>
                  <a:pt x="4238635" y="236335"/>
                  <a:pt x="4035283" y="200423"/>
                </a:cubicBezTo>
                <a:cubicBezTo>
                  <a:pt x="3910953" y="191434"/>
                  <a:pt x="3309213" y="186789"/>
                  <a:pt x="3290318" y="186601"/>
                </a:cubicBezTo>
                <a:cubicBezTo>
                  <a:pt x="3228639" y="192274"/>
                  <a:pt x="3167196" y="174823"/>
                  <a:pt x="3124771" y="179690"/>
                </a:cubicBezTo>
                <a:cubicBezTo>
                  <a:pt x="3061641" y="165116"/>
                  <a:pt x="2990172" y="158211"/>
                  <a:pt x="2931632" y="158956"/>
                </a:cubicBezTo>
                <a:cubicBezTo>
                  <a:pt x="2900212" y="157853"/>
                  <a:pt x="2587353" y="141833"/>
                  <a:pt x="2566047" y="145134"/>
                </a:cubicBezTo>
                <a:cubicBezTo>
                  <a:pt x="2444010" y="132682"/>
                  <a:pt x="2489848" y="133995"/>
                  <a:pt x="2324624" y="145134"/>
                </a:cubicBezTo>
                <a:cubicBezTo>
                  <a:pt x="2237162" y="150787"/>
                  <a:pt x="2062507" y="165867"/>
                  <a:pt x="2062507" y="165867"/>
                </a:cubicBezTo>
                <a:cubicBezTo>
                  <a:pt x="2002852" y="179471"/>
                  <a:pt x="1990151" y="178983"/>
                  <a:pt x="1910755" y="193512"/>
                </a:cubicBezTo>
                <a:cubicBezTo>
                  <a:pt x="1862336" y="213351"/>
                  <a:pt x="1802855" y="200247"/>
                  <a:pt x="1731411" y="221157"/>
                </a:cubicBezTo>
                <a:cubicBezTo>
                  <a:pt x="1688467" y="235719"/>
                  <a:pt x="1645689" y="243233"/>
                  <a:pt x="1600352" y="248802"/>
                </a:cubicBezTo>
                <a:cubicBezTo>
                  <a:pt x="1553691" y="270206"/>
                  <a:pt x="1499569" y="262911"/>
                  <a:pt x="1455498" y="269535"/>
                </a:cubicBezTo>
                <a:cubicBezTo>
                  <a:pt x="1299287" y="286568"/>
                  <a:pt x="1384495" y="266437"/>
                  <a:pt x="1296849" y="290269"/>
                </a:cubicBezTo>
                <a:cubicBezTo>
                  <a:pt x="1236657" y="285676"/>
                  <a:pt x="1181785" y="287061"/>
                  <a:pt x="1124403" y="283358"/>
                </a:cubicBezTo>
                <a:cubicBezTo>
                  <a:pt x="1075203" y="278445"/>
                  <a:pt x="976593" y="252178"/>
                  <a:pt x="910570" y="241890"/>
                </a:cubicBezTo>
                <a:cubicBezTo>
                  <a:pt x="712529" y="132283"/>
                  <a:pt x="909037" y="224476"/>
                  <a:pt x="772615" y="158956"/>
                </a:cubicBezTo>
                <a:cubicBezTo>
                  <a:pt x="758971" y="149180"/>
                  <a:pt x="748372" y="143362"/>
                  <a:pt x="738125" y="138223"/>
                </a:cubicBezTo>
                <a:cubicBezTo>
                  <a:pt x="691312" y="100961"/>
                  <a:pt x="729827" y="126556"/>
                  <a:pt x="689840" y="103667"/>
                </a:cubicBezTo>
                <a:cubicBezTo>
                  <a:pt x="682211" y="100249"/>
                  <a:pt x="677208" y="94061"/>
                  <a:pt x="669147" y="89844"/>
                </a:cubicBezTo>
                <a:cubicBezTo>
                  <a:pt x="643779" y="72294"/>
                  <a:pt x="645515" y="51675"/>
                  <a:pt x="600169" y="41466"/>
                </a:cubicBezTo>
                <a:cubicBezTo>
                  <a:pt x="590326" y="40434"/>
                  <a:pt x="577985" y="40020"/>
                  <a:pt x="565680" y="34555"/>
                </a:cubicBezTo>
                <a:cubicBezTo>
                  <a:pt x="523637" y="25028"/>
                  <a:pt x="489559" y="9816"/>
                  <a:pt x="455314" y="0"/>
                </a:cubicBezTo>
                <a:cubicBezTo>
                  <a:pt x="451366" y="2313"/>
                  <a:pt x="348133" y="7514"/>
                  <a:pt x="324255" y="13821"/>
                </a:cubicBezTo>
                <a:cubicBezTo>
                  <a:pt x="308727" y="17244"/>
                  <a:pt x="297715" y="30260"/>
                  <a:pt x="282869" y="34555"/>
                </a:cubicBezTo>
                <a:cubicBezTo>
                  <a:pt x="265639" y="39548"/>
                  <a:pt x="255841" y="39517"/>
                  <a:pt x="241482" y="41466"/>
                </a:cubicBezTo>
                <a:cubicBezTo>
                  <a:pt x="229848" y="45358"/>
                  <a:pt x="217816" y="44961"/>
                  <a:pt x="206993" y="48377"/>
                </a:cubicBezTo>
                <a:cubicBezTo>
                  <a:pt x="157597" y="72771"/>
                  <a:pt x="144433" y="78438"/>
                  <a:pt x="110424" y="103667"/>
                </a:cubicBezTo>
                <a:cubicBezTo>
                  <a:pt x="102463" y="111947"/>
                  <a:pt x="94392" y="117517"/>
                  <a:pt x="89730" y="124400"/>
                </a:cubicBezTo>
                <a:cubicBezTo>
                  <a:pt x="71823" y="146114"/>
                  <a:pt x="51863" y="160861"/>
                  <a:pt x="41445" y="186601"/>
                </a:cubicBezTo>
                <a:cubicBezTo>
                  <a:pt x="36745" y="226460"/>
                  <a:pt x="17801" y="246641"/>
                  <a:pt x="6956" y="276446"/>
                </a:cubicBezTo>
                <a:cubicBezTo>
                  <a:pt x="1566" y="291585"/>
                  <a:pt x="-1698" y="304889"/>
                  <a:pt x="59" y="324824"/>
                </a:cubicBezTo>
                <a:cubicBezTo>
                  <a:pt x="-5245" y="425524"/>
                  <a:pt x="28624" y="474881"/>
                  <a:pt x="48343" y="573627"/>
                </a:cubicBezTo>
                <a:cubicBezTo>
                  <a:pt x="75752" y="643292"/>
                  <a:pt x="47165" y="602718"/>
                  <a:pt x="82832" y="656560"/>
                </a:cubicBezTo>
                <a:cubicBezTo>
                  <a:pt x="90577" y="670866"/>
                  <a:pt x="91215" y="687225"/>
                  <a:pt x="103525" y="698027"/>
                </a:cubicBezTo>
                <a:cubicBezTo>
                  <a:pt x="109438" y="708752"/>
                  <a:pt x="126290" y="717619"/>
                  <a:pt x="138014" y="732583"/>
                </a:cubicBezTo>
                <a:cubicBezTo>
                  <a:pt x="202311" y="809019"/>
                  <a:pt x="152892" y="744777"/>
                  <a:pt x="255277" y="815517"/>
                </a:cubicBezTo>
                <a:cubicBezTo>
                  <a:pt x="280070" y="825530"/>
                  <a:pt x="307989" y="850726"/>
                  <a:pt x="331154" y="870807"/>
                </a:cubicBezTo>
                <a:cubicBezTo>
                  <a:pt x="382744" y="902350"/>
                  <a:pt x="402247" y="921769"/>
                  <a:pt x="462212" y="939918"/>
                </a:cubicBezTo>
                <a:cubicBezTo>
                  <a:pt x="470657" y="941892"/>
                  <a:pt x="477146" y="944456"/>
                  <a:pt x="482906" y="946830"/>
                </a:cubicBezTo>
                <a:cubicBezTo>
                  <a:pt x="487962" y="953331"/>
                  <a:pt x="512819" y="984509"/>
                  <a:pt x="517395" y="995207"/>
                </a:cubicBezTo>
                <a:cubicBezTo>
                  <a:pt x="521274" y="1005896"/>
                  <a:pt x="528952" y="1015679"/>
                  <a:pt x="531190" y="1029763"/>
                </a:cubicBezTo>
                <a:cubicBezTo>
                  <a:pt x="528441" y="1141522"/>
                  <a:pt x="544180" y="1083918"/>
                  <a:pt x="531190" y="1285476"/>
                </a:cubicBezTo>
                <a:cubicBezTo>
                  <a:pt x="534002" y="1318495"/>
                  <a:pt x="528527" y="1335773"/>
                  <a:pt x="524293" y="1368410"/>
                </a:cubicBezTo>
                <a:cubicBezTo>
                  <a:pt x="514001" y="1404798"/>
                  <a:pt x="515385" y="1459265"/>
                  <a:pt x="510497" y="1499723"/>
                </a:cubicBezTo>
                <a:cubicBezTo>
                  <a:pt x="491018" y="1614761"/>
                  <a:pt x="502167" y="1514937"/>
                  <a:pt x="496701" y="1596479"/>
                </a:cubicBezTo>
                <a:cubicBezTo>
                  <a:pt x="484936" y="1713267"/>
                  <a:pt x="501529" y="1652175"/>
                  <a:pt x="469110" y="1727791"/>
                </a:cubicBezTo>
                <a:cubicBezTo>
                  <a:pt x="470347" y="1859407"/>
                  <a:pt x="477160" y="1712800"/>
                  <a:pt x="455314" y="1803814"/>
                </a:cubicBezTo>
                <a:cubicBezTo>
                  <a:pt x="456099" y="1819395"/>
                  <a:pt x="449194" y="1832810"/>
                  <a:pt x="448417" y="1845281"/>
                </a:cubicBezTo>
                <a:cubicBezTo>
                  <a:pt x="446137" y="1854579"/>
                  <a:pt x="444203" y="1869186"/>
                  <a:pt x="441519" y="1879837"/>
                </a:cubicBezTo>
                <a:cubicBezTo>
                  <a:pt x="440685" y="1925319"/>
                  <a:pt x="441244" y="1963195"/>
                  <a:pt x="434621" y="2004237"/>
                </a:cubicBezTo>
                <a:cubicBezTo>
                  <a:pt x="432220" y="2011945"/>
                  <a:pt x="425651" y="2022971"/>
                  <a:pt x="427723" y="2031882"/>
                </a:cubicBezTo>
                <a:cubicBezTo>
                  <a:pt x="427497" y="2049841"/>
                  <a:pt x="411190" y="2069523"/>
                  <a:pt x="413928" y="2080260"/>
                </a:cubicBezTo>
                <a:close/>
              </a:path>
              <a:path w="6978374" h="2278981" stroke="0" extrusionOk="0">
                <a:moveTo>
                  <a:pt x="413928" y="2080260"/>
                </a:moveTo>
                <a:cubicBezTo>
                  <a:pt x="416400" y="2090024"/>
                  <a:pt x="433436" y="2092292"/>
                  <a:pt x="448417" y="2094083"/>
                </a:cubicBezTo>
                <a:cubicBezTo>
                  <a:pt x="596977" y="2129744"/>
                  <a:pt x="608625" y="2122843"/>
                  <a:pt x="772615" y="2142461"/>
                </a:cubicBezTo>
                <a:cubicBezTo>
                  <a:pt x="1032494" y="2203372"/>
                  <a:pt x="892438" y="2185214"/>
                  <a:pt x="1103710" y="2177017"/>
                </a:cubicBezTo>
                <a:cubicBezTo>
                  <a:pt x="1214235" y="2152049"/>
                  <a:pt x="1286483" y="2195940"/>
                  <a:pt x="1365827" y="2163195"/>
                </a:cubicBezTo>
                <a:cubicBezTo>
                  <a:pt x="1421622" y="2149761"/>
                  <a:pt x="1469138" y="2153337"/>
                  <a:pt x="1524477" y="2156284"/>
                </a:cubicBezTo>
                <a:cubicBezTo>
                  <a:pt x="1569122" y="2149127"/>
                  <a:pt x="1682505" y="2184881"/>
                  <a:pt x="1731411" y="2183928"/>
                </a:cubicBezTo>
                <a:cubicBezTo>
                  <a:pt x="1797568" y="2191063"/>
                  <a:pt x="1848663" y="2196966"/>
                  <a:pt x="1910755" y="2197751"/>
                </a:cubicBezTo>
                <a:cubicBezTo>
                  <a:pt x="2036304" y="2190598"/>
                  <a:pt x="2253351" y="2215751"/>
                  <a:pt x="2469478" y="2183928"/>
                </a:cubicBezTo>
                <a:cubicBezTo>
                  <a:pt x="2580842" y="2194321"/>
                  <a:pt x="2645658" y="2187743"/>
                  <a:pt x="2731595" y="2163195"/>
                </a:cubicBezTo>
                <a:cubicBezTo>
                  <a:pt x="2773523" y="2166226"/>
                  <a:pt x="2818358" y="2164992"/>
                  <a:pt x="2855756" y="2156284"/>
                </a:cubicBezTo>
                <a:cubicBezTo>
                  <a:pt x="2899381" y="2147689"/>
                  <a:pt x="2931904" y="2156960"/>
                  <a:pt x="2952325" y="2149372"/>
                </a:cubicBezTo>
                <a:cubicBezTo>
                  <a:pt x="3033695" y="2140788"/>
                  <a:pt x="3121936" y="2180589"/>
                  <a:pt x="3278730" y="2156560"/>
                </a:cubicBezTo>
                <a:cubicBezTo>
                  <a:pt x="3435524" y="2132531"/>
                  <a:pt x="3443934" y="2172008"/>
                  <a:pt x="3580027" y="2163195"/>
                </a:cubicBezTo>
                <a:cubicBezTo>
                  <a:pt x="3618559" y="2175589"/>
                  <a:pt x="3661776" y="2165293"/>
                  <a:pt x="3704187" y="2170106"/>
                </a:cubicBezTo>
                <a:cubicBezTo>
                  <a:pt x="3761134" y="2170370"/>
                  <a:pt x="3804414" y="2190324"/>
                  <a:pt x="3897327" y="2177017"/>
                </a:cubicBezTo>
                <a:cubicBezTo>
                  <a:pt x="4011277" y="2166144"/>
                  <a:pt x="4096736" y="2199986"/>
                  <a:pt x="4187036" y="2190839"/>
                </a:cubicBezTo>
                <a:cubicBezTo>
                  <a:pt x="4227509" y="2196220"/>
                  <a:pt x="4417547" y="2232201"/>
                  <a:pt x="4449153" y="2232307"/>
                </a:cubicBezTo>
                <a:cubicBezTo>
                  <a:pt x="4486274" y="2234782"/>
                  <a:pt x="4983142" y="2245048"/>
                  <a:pt x="4987182" y="2246128"/>
                </a:cubicBezTo>
                <a:cubicBezTo>
                  <a:pt x="5082814" y="2250889"/>
                  <a:pt x="5174049" y="2276905"/>
                  <a:pt x="5256198" y="2259950"/>
                </a:cubicBezTo>
                <a:cubicBezTo>
                  <a:pt x="5449171" y="2238057"/>
                  <a:pt x="5528630" y="2265147"/>
                  <a:pt x="5642475" y="2266862"/>
                </a:cubicBezTo>
                <a:cubicBezTo>
                  <a:pt x="6000650" y="2288059"/>
                  <a:pt x="5881399" y="2293302"/>
                  <a:pt x="6511601" y="2259950"/>
                </a:cubicBezTo>
                <a:cubicBezTo>
                  <a:pt x="6532415" y="2258701"/>
                  <a:pt x="6608443" y="2220352"/>
                  <a:pt x="6615068" y="2218484"/>
                </a:cubicBezTo>
                <a:cubicBezTo>
                  <a:pt x="6659394" y="2215195"/>
                  <a:pt x="6687717" y="2206365"/>
                  <a:pt x="6725434" y="2197751"/>
                </a:cubicBezTo>
                <a:cubicBezTo>
                  <a:pt x="6751503" y="2192855"/>
                  <a:pt x="6778677" y="2182584"/>
                  <a:pt x="6808207" y="2170106"/>
                </a:cubicBezTo>
                <a:cubicBezTo>
                  <a:pt x="6817726" y="2166712"/>
                  <a:pt x="6827657" y="2166477"/>
                  <a:pt x="6835799" y="2163195"/>
                </a:cubicBezTo>
                <a:cubicBezTo>
                  <a:pt x="6937124" y="2070179"/>
                  <a:pt x="6798166" y="2214573"/>
                  <a:pt x="6904777" y="2107905"/>
                </a:cubicBezTo>
                <a:cubicBezTo>
                  <a:pt x="6920349" y="2092843"/>
                  <a:pt x="6931391" y="2080228"/>
                  <a:pt x="6946164" y="2066438"/>
                </a:cubicBezTo>
                <a:cubicBezTo>
                  <a:pt x="7035618" y="1946470"/>
                  <a:pt x="6977117" y="2041508"/>
                  <a:pt x="6966857" y="1803814"/>
                </a:cubicBezTo>
                <a:cubicBezTo>
                  <a:pt x="6965485" y="1757980"/>
                  <a:pt x="6975758" y="1704596"/>
                  <a:pt x="6973755" y="1637945"/>
                </a:cubicBezTo>
                <a:cubicBezTo>
                  <a:pt x="6988636" y="1570927"/>
                  <a:pt x="6953735" y="1050895"/>
                  <a:pt x="6953061" y="988296"/>
                </a:cubicBezTo>
                <a:cubicBezTo>
                  <a:pt x="6926608" y="835120"/>
                  <a:pt x="6938217" y="875633"/>
                  <a:pt x="6884083" y="718760"/>
                </a:cubicBezTo>
                <a:cubicBezTo>
                  <a:pt x="6875107" y="691915"/>
                  <a:pt x="6864293" y="662539"/>
                  <a:pt x="6849594" y="635827"/>
                </a:cubicBezTo>
                <a:cubicBezTo>
                  <a:pt x="6839386" y="619516"/>
                  <a:pt x="6791074" y="553555"/>
                  <a:pt x="6759923" y="532159"/>
                </a:cubicBezTo>
                <a:cubicBezTo>
                  <a:pt x="6657747" y="456549"/>
                  <a:pt x="6635921" y="436809"/>
                  <a:pt x="6525396" y="400847"/>
                </a:cubicBezTo>
                <a:cubicBezTo>
                  <a:pt x="6502936" y="395361"/>
                  <a:pt x="6473814" y="390207"/>
                  <a:pt x="6449520" y="387024"/>
                </a:cubicBezTo>
                <a:cubicBezTo>
                  <a:pt x="6413775" y="388212"/>
                  <a:pt x="6380977" y="382328"/>
                  <a:pt x="6346053" y="380113"/>
                </a:cubicBezTo>
                <a:cubicBezTo>
                  <a:pt x="6298054" y="382169"/>
                  <a:pt x="6258800" y="370942"/>
                  <a:pt x="6214995" y="366291"/>
                </a:cubicBezTo>
                <a:cubicBezTo>
                  <a:pt x="6160216" y="347983"/>
                  <a:pt x="6075020" y="362697"/>
                  <a:pt x="6008060" y="352468"/>
                </a:cubicBezTo>
                <a:cubicBezTo>
                  <a:pt x="5916561" y="352027"/>
                  <a:pt x="5786307" y="323072"/>
                  <a:pt x="5690761" y="338646"/>
                </a:cubicBezTo>
                <a:cubicBezTo>
                  <a:pt x="5620414" y="328959"/>
                  <a:pt x="5515765" y="309552"/>
                  <a:pt x="5421745" y="317914"/>
                </a:cubicBezTo>
                <a:cubicBezTo>
                  <a:pt x="5275569" y="288950"/>
                  <a:pt x="5233579" y="273065"/>
                  <a:pt x="5090650" y="276446"/>
                </a:cubicBezTo>
                <a:cubicBezTo>
                  <a:pt x="5009474" y="290068"/>
                  <a:pt x="4910236" y="276215"/>
                  <a:pt x="4821635" y="269535"/>
                </a:cubicBezTo>
                <a:cubicBezTo>
                  <a:pt x="4738055" y="265745"/>
                  <a:pt x="4655388" y="278223"/>
                  <a:pt x="4580211" y="255713"/>
                </a:cubicBezTo>
                <a:cubicBezTo>
                  <a:pt x="4378268" y="262341"/>
                  <a:pt x="4259380" y="226777"/>
                  <a:pt x="4035283" y="200423"/>
                </a:cubicBezTo>
                <a:cubicBezTo>
                  <a:pt x="3916188" y="190096"/>
                  <a:pt x="3308593" y="186359"/>
                  <a:pt x="3290318" y="186601"/>
                </a:cubicBezTo>
                <a:cubicBezTo>
                  <a:pt x="3250726" y="186418"/>
                  <a:pt x="3183682" y="170011"/>
                  <a:pt x="3124771" y="179690"/>
                </a:cubicBezTo>
                <a:cubicBezTo>
                  <a:pt x="3055020" y="175391"/>
                  <a:pt x="2985593" y="168128"/>
                  <a:pt x="2931632" y="158956"/>
                </a:cubicBezTo>
                <a:cubicBezTo>
                  <a:pt x="2900469" y="155289"/>
                  <a:pt x="2584910" y="145190"/>
                  <a:pt x="2566047" y="145134"/>
                </a:cubicBezTo>
                <a:cubicBezTo>
                  <a:pt x="2443753" y="140665"/>
                  <a:pt x="2487116" y="135509"/>
                  <a:pt x="2324624" y="145134"/>
                </a:cubicBezTo>
                <a:cubicBezTo>
                  <a:pt x="2237161" y="150787"/>
                  <a:pt x="2062507" y="165868"/>
                  <a:pt x="2062507" y="165867"/>
                </a:cubicBezTo>
                <a:cubicBezTo>
                  <a:pt x="2000739" y="177373"/>
                  <a:pt x="1992134" y="177206"/>
                  <a:pt x="1910755" y="193512"/>
                </a:cubicBezTo>
                <a:cubicBezTo>
                  <a:pt x="1858306" y="189369"/>
                  <a:pt x="1796617" y="204668"/>
                  <a:pt x="1731411" y="221157"/>
                </a:cubicBezTo>
                <a:cubicBezTo>
                  <a:pt x="1695787" y="223249"/>
                  <a:pt x="1653741" y="234699"/>
                  <a:pt x="1600352" y="248802"/>
                </a:cubicBezTo>
                <a:cubicBezTo>
                  <a:pt x="1535247" y="260702"/>
                  <a:pt x="1496723" y="251890"/>
                  <a:pt x="1455498" y="269535"/>
                </a:cubicBezTo>
                <a:cubicBezTo>
                  <a:pt x="1281987" y="292404"/>
                  <a:pt x="1363692" y="289852"/>
                  <a:pt x="1296849" y="290269"/>
                </a:cubicBezTo>
                <a:cubicBezTo>
                  <a:pt x="1246760" y="281678"/>
                  <a:pt x="1197867" y="282931"/>
                  <a:pt x="1124403" y="283358"/>
                </a:cubicBezTo>
                <a:cubicBezTo>
                  <a:pt x="1079277" y="284160"/>
                  <a:pt x="952410" y="240098"/>
                  <a:pt x="910570" y="241890"/>
                </a:cubicBezTo>
                <a:cubicBezTo>
                  <a:pt x="727042" y="101574"/>
                  <a:pt x="882595" y="216213"/>
                  <a:pt x="772615" y="158956"/>
                </a:cubicBezTo>
                <a:cubicBezTo>
                  <a:pt x="759423" y="150809"/>
                  <a:pt x="748332" y="146214"/>
                  <a:pt x="738125" y="138223"/>
                </a:cubicBezTo>
                <a:cubicBezTo>
                  <a:pt x="692826" y="100270"/>
                  <a:pt x="723041" y="120641"/>
                  <a:pt x="689840" y="103667"/>
                </a:cubicBezTo>
                <a:cubicBezTo>
                  <a:pt x="683279" y="98556"/>
                  <a:pt x="673543" y="96002"/>
                  <a:pt x="669147" y="89844"/>
                </a:cubicBezTo>
                <a:cubicBezTo>
                  <a:pt x="642219" y="69255"/>
                  <a:pt x="647869" y="51436"/>
                  <a:pt x="600169" y="41466"/>
                </a:cubicBezTo>
                <a:cubicBezTo>
                  <a:pt x="586901" y="38331"/>
                  <a:pt x="575953" y="37582"/>
                  <a:pt x="565680" y="34555"/>
                </a:cubicBezTo>
                <a:cubicBezTo>
                  <a:pt x="523506" y="26810"/>
                  <a:pt x="495934" y="18831"/>
                  <a:pt x="455314" y="0"/>
                </a:cubicBezTo>
                <a:cubicBezTo>
                  <a:pt x="447302" y="-887"/>
                  <a:pt x="350164" y="5896"/>
                  <a:pt x="324255" y="13821"/>
                </a:cubicBezTo>
                <a:cubicBezTo>
                  <a:pt x="307428" y="20585"/>
                  <a:pt x="301770" y="29907"/>
                  <a:pt x="282869" y="34555"/>
                </a:cubicBezTo>
                <a:cubicBezTo>
                  <a:pt x="268822" y="42902"/>
                  <a:pt x="253969" y="36565"/>
                  <a:pt x="241482" y="41466"/>
                </a:cubicBezTo>
                <a:cubicBezTo>
                  <a:pt x="232803" y="44619"/>
                  <a:pt x="219803" y="46551"/>
                  <a:pt x="206993" y="48377"/>
                </a:cubicBezTo>
                <a:cubicBezTo>
                  <a:pt x="156873" y="70010"/>
                  <a:pt x="144811" y="70253"/>
                  <a:pt x="110424" y="103667"/>
                </a:cubicBezTo>
                <a:cubicBezTo>
                  <a:pt x="102742" y="110094"/>
                  <a:pt x="96173" y="117317"/>
                  <a:pt x="89730" y="124400"/>
                </a:cubicBezTo>
                <a:cubicBezTo>
                  <a:pt x="72009" y="147715"/>
                  <a:pt x="46011" y="162431"/>
                  <a:pt x="41445" y="186601"/>
                </a:cubicBezTo>
                <a:cubicBezTo>
                  <a:pt x="42571" y="214889"/>
                  <a:pt x="7699" y="252441"/>
                  <a:pt x="6956" y="276446"/>
                </a:cubicBezTo>
                <a:cubicBezTo>
                  <a:pt x="2279" y="288799"/>
                  <a:pt x="-697" y="309123"/>
                  <a:pt x="59" y="324824"/>
                </a:cubicBezTo>
                <a:cubicBezTo>
                  <a:pt x="8441" y="432455"/>
                  <a:pt x="22780" y="462123"/>
                  <a:pt x="48343" y="573627"/>
                </a:cubicBezTo>
                <a:cubicBezTo>
                  <a:pt x="68993" y="639874"/>
                  <a:pt x="63824" y="603487"/>
                  <a:pt x="82832" y="656560"/>
                </a:cubicBezTo>
                <a:cubicBezTo>
                  <a:pt x="87044" y="672052"/>
                  <a:pt x="93429" y="687341"/>
                  <a:pt x="103525" y="698027"/>
                </a:cubicBezTo>
                <a:cubicBezTo>
                  <a:pt x="117470" y="712009"/>
                  <a:pt x="128266" y="720500"/>
                  <a:pt x="138014" y="732583"/>
                </a:cubicBezTo>
                <a:cubicBezTo>
                  <a:pt x="198843" y="783120"/>
                  <a:pt x="158728" y="772257"/>
                  <a:pt x="255277" y="815517"/>
                </a:cubicBezTo>
                <a:cubicBezTo>
                  <a:pt x="282283" y="834144"/>
                  <a:pt x="302964" y="855702"/>
                  <a:pt x="331154" y="870807"/>
                </a:cubicBezTo>
                <a:cubicBezTo>
                  <a:pt x="382540" y="908409"/>
                  <a:pt x="407886" y="915460"/>
                  <a:pt x="462212" y="939918"/>
                </a:cubicBezTo>
                <a:cubicBezTo>
                  <a:pt x="468446" y="944490"/>
                  <a:pt x="474819" y="944244"/>
                  <a:pt x="482906" y="946830"/>
                </a:cubicBezTo>
                <a:cubicBezTo>
                  <a:pt x="486068" y="953950"/>
                  <a:pt x="512691" y="983964"/>
                  <a:pt x="517395" y="995207"/>
                </a:cubicBezTo>
                <a:cubicBezTo>
                  <a:pt x="521685" y="1005569"/>
                  <a:pt x="527402" y="1021777"/>
                  <a:pt x="531190" y="1029763"/>
                </a:cubicBezTo>
                <a:cubicBezTo>
                  <a:pt x="548085" y="1152838"/>
                  <a:pt x="555399" y="1077398"/>
                  <a:pt x="531190" y="1285476"/>
                </a:cubicBezTo>
                <a:cubicBezTo>
                  <a:pt x="529248" y="1319741"/>
                  <a:pt x="529922" y="1345206"/>
                  <a:pt x="524293" y="1368410"/>
                </a:cubicBezTo>
                <a:cubicBezTo>
                  <a:pt x="523955" y="1401753"/>
                  <a:pt x="508454" y="1465130"/>
                  <a:pt x="510497" y="1499723"/>
                </a:cubicBezTo>
                <a:cubicBezTo>
                  <a:pt x="513071" y="1596871"/>
                  <a:pt x="515052" y="1522375"/>
                  <a:pt x="496701" y="1596479"/>
                </a:cubicBezTo>
                <a:cubicBezTo>
                  <a:pt x="487120" y="1702627"/>
                  <a:pt x="497793" y="1667257"/>
                  <a:pt x="469110" y="1727791"/>
                </a:cubicBezTo>
                <a:cubicBezTo>
                  <a:pt x="469615" y="1853510"/>
                  <a:pt x="485740" y="1731197"/>
                  <a:pt x="455314" y="1803814"/>
                </a:cubicBezTo>
                <a:cubicBezTo>
                  <a:pt x="453698" y="1816725"/>
                  <a:pt x="453652" y="1831350"/>
                  <a:pt x="448417" y="1845281"/>
                </a:cubicBezTo>
                <a:cubicBezTo>
                  <a:pt x="446829" y="1855625"/>
                  <a:pt x="444962" y="1867683"/>
                  <a:pt x="441519" y="1879837"/>
                </a:cubicBezTo>
                <a:cubicBezTo>
                  <a:pt x="439716" y="1928402"/>
                  <a:pt x="448191" y="1961644"/>
                  <a:pt x="434621" y="2004237"/>
                </a:cubicBezTo>
                <a:cubicBezTo>
                  <a:pt x="434222" y="2012944"/>
                  <a:pt x="427238" y="2020650"/>
                  <a:pt x="427723" y="2031882"/>
                </a:cubicBezTo>
                <a:cubicBezTo>
                  <a:pt x="426415" y="2046155"/>
                  <a:pt x="412585" y="2069914"/>
                  <a:pt x="413928" y="2080260"/>
                </a:cubicBezTo>
                <a:close/>
              </a:path>
            </a:pathLst>
          </a:custGeom>
          <a:solidFill>
            <a:srgbClr val="FFFF00">
              <a:alpha val="16000"/>
            </a:srgbClr>
          </a:solidFill>
          <a:ln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12570 w 6955477"/>
                      <a:gd name="connsiteY0" fmla="*/ 2069431 h 2267117"/>
                      <a:gd name="connsiteX1" fmla="*/ 446946 w 6955477"/>
                      <a:gd name="connsiteY1" fmla="*/ 2083182 h 2267117"/>
                      <a:gd name="connsiteX2" fmla="*/ 770080 w 6955477"/>
                      <a:gd name="connsiteY2" fmla="*/ 2131308 h 2267117"/>
                      <a:gd name="connsiteX3" fmla="*/ 1100089 w 6955477"/>
                      <a:gd name="connsiteY3" fmla="*/ 2165684 h 2267117"/>
                      <a:gd name="connsiteX4" fmla="*/ 1361346 w 6955477"/>
                      <a:gd name="connsiteY4" fmla="*/ 2151934 h 2267117"/>
                      <a:gd name="connsiteX5" fmla="*/ 1519475 w 6955477"/>
                      <a:gd name="connsiteY5" fmla="*/ 2145059 h 2267117"/>
                      <a:gd name="connsiteX6" fmla="*/ 1725731 w 6955477"/>
                      <a:gd name="connsiteY6" fmla="*/ 2172559 h 2267117"/>
                      <a:gd name="connsiteX7" fmla="*/ 1904486 w 6955477"/>
                      <a:gd name="connsiteY7" fmla="*/ 2186310 h 2267117"/>
                      <a:gd name="connsiteX8" fmla="*/ 2461376 w 6955477"/>
                      <a:gd name="connsiteY8" fmla="*/ 2172559 h 2267117"/>
                      <a:gd name="connsiteX9" fmla="*/ 2722633 w 6955477"/>
                      <a:gd name="connsiteY9" fmla="*/ 2151934 h 2267117"/>
                      <a:gd name="connsiteX10" fmla="*/ 2846386 w 6955477"/>
                      <a:gd name="connsiteY10" fmla="*/ 2145059 h 2267117"/>
                      <a:gd name="connsiteX11" fmla="*/ 2942639 w 6955477"/>
                      <a:gd name="connsiteY11" fmla="*/ 2138183 h 2267117"/>
                      <a:gd name="connsiteX12" fmla="*/ 3568281 w 6955477"/>
                      <a:gd name="connsiteY12" fmla="*/ 2151934 h 2267117"/>
                      <a:gd name="connsiteX13" fmla="*/ 3692034 w 6955477"/>
                      <a:gd name="connsiteY13" fmla="*/ 2158809 h 2267117"/>
                      <a:gd name="connsiteX14" fmla="*/ 3884540 w 6955477"/>
                      <a:gd name="connsiteY14" fmla="*/ 2165684 h 2267117"/>
                      <a:gd name="connsiteX15" fmla="*/ 4173298 w 6955477"/>
                      <a:gd name="connsiteY15" fmla="*/ 2179434 h 2267117"/>
                      <a:gd name="connsiteX16" fmla="*/ 4434555 w 6955477"/>
                      <a:gd name="connsiteY16" fmla="*/ 2220686 h 2267117"/>
                      <a:gd name="connsiteX17" fmla="*/ 4970819 w 6955477"/>
                      <a:gd name="connsiteY17" fmla="*/ 2234436 h 2267117"/>
                      <a:gd name="connsiteX18" fmla="*/ 5238952 w 6955477"/>
                      <a:gd name="connsiteY18" fmla="*/ 2248186 h 2267117"/>
                      <a:gd name="connsiteX19" fmla="*/ 5623962 w 6955477"/>
                      <a:gd name="connsiteY19" fmla="*/ 2255062 h 2267117"/>
                      <a:gd name="connsiteX20" fmla="*/ 6490236 w 6955477"/>
                      <a:gd name="connsiteY20" fmla="*/ 2248186 h 2267117"/>
                      <a:gd name="connsiteX21" fmla="*/ 6593364 w 6955477"/>
                      <a:gd name="connsiteY21" fmla="*/ 2206935 h 2267117"/>
                      <a:gd name="connsiteX22" fmla="*/ 6703367 w 6955477"/>
                      <a:gd name="connsiteY22" fmla="*/ 2186310 h 2267117"/>
                      <a:gd name="connsiteX23" fmla="*/ 6785869 w 6955477"/>
                      <a:gd name="connsiteY23" fmla="*/ 2158809 h 2267117"/>
                      <a:gd name="connsiteX24" fmla="*/ 6813370 w 6955477"/>
                      <a:gd name="connsiteY24" fmla="*/ 2151934 h 2267117"/>
                      <a:gd name="connsiteX25" fmla="*/ 6882122 w 6955477"/>
                      <a:gd name="connsiteY25" fmla="*/ 2096932 h 2267117"/>
                      <a:gd name="connsiteX26" fmla="*/ 6923373 w 6955477"/>
                      <a:gd name="connsiteY26" fmla="*/ 2055681 h 2267117"/>
                      <a:gd name="connsiteX27" fmla="*/ 6943998 w 6955477"/>
                      <a:gd name="connsiteY27" fmla="*/ 1794424 h 2267117"/>
                      <a:gd name="connsiteX28" fmla="*/ 6950874 w 6955477"/>
                      <a:gd name="connsiteY28" fmla="*/ 1629419 h 2267117"/>
                      <a:gd name="connsiteX29" fmla="*/ 6930248 w 6955477"/>
                      <a:gd name="connsiteY29" fmla="*/ 983152 h 2267117"/>
                      <a:gd name="connsiteX30" fmla="*/ 6861496 w 6955477"/>
                      <a:gd name="connsiteY30" fmla="*/ 715019 h 2267117"/>
                      <a:gd name="connsiteX31" fmla="*/ 6827120 w 6955477"/>
                      <a:gd name="connsiteY31" fmla="*/ 632517 h 2267117"/>
                      <a:gd name="connsiteX32" fmla="*/ 6737743 w 6955477"/>
                      <a:gd name="connsiteY32" fmla="*/ 529389 h 2267117"/>
                      <a:gd name="connsiteX33" fmla="*/ 6503986 w 6955477"/>
                      <a:gd name="connsiteY33" fmla="*/ 398761 h 2267117"/>
                      <a:gd name="connsiteX34" fmla="*/ 6428359 w 6955477"/>
                      <a:gd name="connsiteY34" fmla="*/ 385010 h 2267117"/>
                      <a:gd name="connsiteX35" fmla="*/ 6325231 w 6955477"/>
                      <a:gd name="connsiteY35" fmla="*/ 378135 h 2267117"/>
                      <a:gd name="connsiteX36" fmla="*/ 6194603 w 6955477"/>
                      <a:gd name="connsiteY36" fmla="*/ 364385 h 2267117"/>
                      <a:gd name="connsiteX37" fmla="*/ 5988347 w 6955477"/>
                      <a:gd name="connsiteY37" fmla="*/ 350634 h 2267117"/>
                      <a:gd name="connsiteX38" fmla="*/ 5672089 w 6955477"/>
                      <a:gd name="connsiteY38" fmla="*/ 336884 h 2267117"/>
                      <a:gd name="connsiteX39" fmla="*/ 5403956 w 6955477"/>
                      <a:gd name="connsiteY39" fmla="*/ 316259 h 2267117"/>
                      <a:gd name="connsiteX40" fmla="*/ 5073947 w 6955477"/>
                      <a:gd name="connsiteY40" fmla="*/ 275007 h 2267117"/>
                      <a:gd name="connsiteX41" fmla="*/ 4805815 w 6955477"/>
                      <a:gd name="connsiteY41" fmla="*/ 268132 h 2267117"/>
                      <a:gd name="connsiteX42" fmla="*/ 4565183 w 6955477"/>
                      <a:gd name="connsiteY42" fmla="*/ 254382 h 2267117"/>
                      <a:gd name="connsiteX43" fmla="*/ 4022043 w 6955477"/>
                      <a:gd name="connsiteY43" fmla="*/ 199380 h 2267117"/>
                      <a:gd name="connsiteX44" fmla="*/ 3279523 w 6955477"/>
                      <a:gd name="connsiteY44" fmla="*/ 185630 h 2267117"/>
                      <a:gd name="connsiteX45" fmla="*/ 3114519 w 6955477"/>
                      <a:gd name="connsiteY45" fmla="*/ 178755 h 2267117"/>
                      <a:gd name="connsiteX46" fmla="*/ 2922013 w 6955477"/>
                      <a:gd name="connsiteY46" fmla="*/ 158129 h 2267117"/>
                      <a:gd name="connsiteX47" fmla="*/ 2557628 w 6955477"/>
                      <a:gd name="connsiteY47" fmla="*/ 144379 h 2267117"/>
                      <a:gd name="connsiteX48" fmla="*/ 2316997 w 6955477"/>
                      <a:gd name="connsiteY48" fmla="*/ 144379 h 2267117"/>
                      <a:gd name="connsiteX49" fmla="*/ 2055740 w 6955477"/>
                      <a:gd name="connsiteY49" fmla="*/ 165004 h 2267117"/>
                      <a:gd name="connsiteX50" fmla="*/ 1904486 w 6955477"/>
                      <a:gd name="connsiteY50" fmla="*/ 192505 h 2267117"/>
                      <a:gd name="connsiteX51" fmla="*/ 1725731 w 6955477"/>
                      <a:gd name="connsiteY51" fmla="*/ 220006 h 2267117"/>
                      <a:gd name="connsiteX52" fmla="*/ 1595102 w 6955477"/>
                      <a:gd name="connsiteY52" fmla="*/ 247507 h 2267117"/>
                      <a:gd name="connsiteX53" fmla="*/ 1450723 w 6955477"/>
                      <a:gd name="connsiteY53" fmla="*/ 268132 h 2267117"/>
                      <a:gd name="connsiteX54" fmla="*/ 1292594 w 6955477"/>
                      <a:gd name="connsiteY54" fmla="*/ 288758 h 2267117"/>
                      <a:gd name="connsiteX55" fmla="*/ 1120714 w 6955477"/>
                      <a:gd name="connsiteY55" fmla="*/ 281883 h 2267117"/>
                      <a:gd name="connsiteX56" fmla="*/ 907583 w 6955477"/>
                      <a:gd name="connsiteY56" fmla="*/ 240631 h 2267117"/>
                      <a:gd name="connsiteX57" fmla="*/ 770080 w 6955477"/>
                      <a:gd name="connsiteY57" fmla="*/ 158129 h 2267117"/>
                      <a:gd name="connsiteX58" fmla="*/ 735704 w 6955477"/>
                      <a:gd name="connsiteY58" fmla="*/ 137504 h 2267117"/>
                      <a:gd name="connsiteX59" fmla="*/ 687577 w 6955477"/>
                      <a:gd name="connsiteY59" fmla="*/ 103128 h 2267117"/>
                      <a:gd name="connsiteX60" fmla="*/ 666952 w 6955477"/>
                      <a:gd name="connsiteY60" fmla="*/ 89377 h 2267117"/>
                      <a:gd name="connsiteX61" fmla="*/ 598200 w 6955477"/>
                      <a:gd name="connsiteY61" fmla="*/ 41251 h 2267117"/>
                      <a:gd name="connsiteX62" fmla="*/ 563824 w 6955477"/>
                      <a:gd name="connsiteY62" fmla="*/ 34376 h 2267117"/>
                      <a:gd name="connsiteX63" fmla="*/ 453821 w 6955477"/>
                      <a:gd name="connsiteY63" fmla="*/ 0 h 2267117"/>
                      <a:gd name="connsiteX64" fmla="*/ 323192 w 6955477"/>
                      <a:gd name="connsiteY64" fmla="*/ 13750 h 2267117"/>
                      <a:gd name="connsiteX65" fmla="*/ 281941 w 6955477"/>
                      <a:gd name="connsiteY65" fmla="*/ 34376 h 2267117"/>
                      <a:gd name="connsiteX66" fmla="*/ 240690 w 6955477"/>
                      <a:gd name="connsiteY66" fmla="*/ 41251 h 2267117"/>
                      <a:gd name="connsiteX67" fmla="*/ 206314 w 6955477"/>
                      <a:gd name="connsiteY67" fmla="*/ 48126 h 2267117"/>
                      <a:gd name="connsiteX68" fmla="*/ 110062 w 6955477"/>
                      <a:gd name="connsiteY68" fmla="*/ 103128 h 2267117"/>
                      <a:gd name="connsiteX69" fmla="*/ 89436 w 6955477"/>
                      <a:gd name="connsiteY69" fmla="*/ 123753 h 2267117"/>
                      <a:gd name="connsiteX70" fmla="*/ 41310 w 6955477"/>
                      <a:gd name="connsiteY70" fmla="*/ 185630 h 2267117"/>
                      <a:gd name="connsiteX71" fmla="*/ 6934 w 6955477"/>
                      <a:gd name="connsiteY71" fmla="*/ 275007 h 2267117"/>
                      <a:gd name="connsiteX72" fmla="*/ 59 w 6955477"/>
                      <a:gd name="connsiteY72" fmla="*/ 323134 h 2267117"/>
                      <a:gd name="connsiteX73" fmla="*/ 48185 w 6955477"/>
                      <a:gd name="connsiteY73" fmla="*/ 570641 h 2267117"/>
                      <a:gd name="connsiteX74" fmla="*/ 82561 w 6955477"/>
                      <a:gd name="connsiteY74" fmla="*/ 653143 h 2267117"/>
                      <a:gd name="connsiteX75" fmla="*/ 103186 w 6955477"/>
                      <a:gd name="connsiteY75" fmla="*/ 694394 h 2267117"/>
                      <a:gd name="connsiteX76" fmla="*/ 137562 w 6955477"/>
                      <a:gd name="connsiteY76" fmla="*/ 728770 h 2267117"/>
                      <a:gd name="connsiteX77" fmla="*/ 254440 w 6955477"/>
                      <a:gd name="connsiteY77" fmla="*/ 811272 h 2267117"/>
                      <a:gd name="connsiteX78" fmla="*/ 330068 w 6955477"/>
                      <a:gd name="connsiteY78" fmla="*/ 866274 h 2267117"/>
                      <a:gd name="connsiteX79" fmla="*/ 460696 w 6955477"/>
                      <a:gd name="connsiteY79" fmla="*/ 935025 h 2267117"/>
                      <a:gd name="connsiteX80" fmla="*/ 481322 w 6955477"/>
                      <a:gd name="connsiteY80" fmla="*/ 941901 h 2267117"/>
                      <a:gd name="connsiteX81" fmla="*/ 515698 w 6955477"/>
                      <a:gd name="connsiteY81" fmla="*/ 990027 h 2267117"/>
                      <a:gd name="connsiteX82" fmla="*/ 529448 w 6955477"/>
                      <a:gd name="connsiteY82" fmla="*/ 1024403 h 2267117"/>
                      <a:gd name="connsiteX83" fmla="*/ 529448 w 6955477"/>
                      <a:gd name="connsiteY83" fmla="*/ 1278785 h 2267117"/>
                      <a:gd name="connsiteX84" fmla="*/ 522573 w 6955477"/>
                      <a:gd name="connsiteY84" fmla="*/ 1361287 h 2267117"/>
                      <a:gd name="connsiteX85" fmla="*/ 508822 w 6955477"/>
                      <a:gd name="connsiteY85" fmla="*/ 1491916 h 2267117"/>
                      <a:gd name="connsiteX86" fmla="*/ 495072 w 6955477"/>
                      <a:gd name="connsiteY86" fmla="*/ 1588168 h 2267117"/>
                      <a:gd name="connsiteX87" fmla="*/ 467571 w 6955477"/>
                      <a:gd name="connsiteY87" fmla="*/ 1718797 h 2267117"/>
                      <a:gd name="connsiteX88" fmla="*/ 453821 w 6955477"/>
                      <a:gd name="connsiteY88" fmla="*/ 1794424 h 2267117"/>
                      <a:gd name="connsiteX89" fmla="*/ 446946 w 6955477"/>
                      <a:gd name="connsiteY89" fmla="*/ 1835675 h 2267117"/>
                      <a:gd name="connsiteX90" fmla="*/ 440071 w 6955477"/>
                      <a:gd name="connsiteY90" fmla="*/ 1870051 h 2267117"/>
                      <a:gd name="connsiteX91" fmla="*/ 433195 w 6955477"/>
                      <a:gd name="connsiteY91" fmla="*/ 1993804 h 2267117"/>
                      <a:gd name="connsiteX92" fmla="*/ 426320 w 6955477"/>
                      <a:gd name="connsiteY92" fmla="*/ 2021305 h 2267117"/>
                      <a:gd name="connsiteX93" fmla="*/ 412570 w 6955477"/>
                      <a:gd name="connsiteY93" fmla="*/ 2069431 h 2267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</a:cxnLst>
                    <a:rect l="l" t="t" r="r" b="b"/>
                    <a:pathLst>
                      <a:path w="6955477" h="2267117">
                        <a:moveTo>
                          <a:pt x="412570" y="2069431"/>
                        </a:moveTo>
                        <a:cubicBezTo>
                          <a:pt x="416008" y="2079744"/>
                          <a:pt x="434945" y="2080302"/>
                          <a:pt x="446946" y="2083182"/>
                        </a:cubicBezTo>
                        <a:cubicBezTo>
                          <a:pt x="592922" y="2118217"/>
                          <a:pt x="608021" y="2111749"/>
                          <a:pt x="770080" y="2131308"/>
                        </a:cubicBezTo>
                        <a:cubicBezTo>
                          <a:pt x="1055886" y="2165802"/>
                          <a:pt x="893194" y="2153514"/>
                          <a:pt x="1100089" y="2165684"/>
                        </a:cubicBezTo>
                        <a:lnTo>
                          <a:pt x="1361346" y="2151934"/>
                        </a:lnTo>
                        <a:cubicBezTo>
                          <a:pt x="1414042" y="2149342"/>
                          <a:pt x="1466733" y="2143707"/>
                          <a:pt x="1519475" y="2145059"/>
                        </a:cubicBezTo>
                        <a:cubicBezTo>
                          <a:pt x="1558967" y="2146072"/>
                          <a:pt x="1682945" y="2168280"/>
                          <a:pt x="1725731" y="2172559"/>
                        </a:cubicBezTo>
                        <a:cubicBezTo>
                          <a:pt x="1785195" y="2178505"/>
                          <a:pt x="1844901" y="2181726"/>
                          <a:pt x="1904486" y="2186310"/>
                        </a:cubicBezTo>
                        <a:lnTo>
                          <a:pt x="2461376" y="2172559"/>
                        </a:lnTo>
                        <a:cubicBezTo>
                          <a:pt x="2556117" y="2169629"/>
                          <a:pt x="2625447" y="2159223"/>
                          <a:pt x="2722633" y="2151934"/>
                        </a:cubicBezTo>
                        <a:cubicBezTo>
                          <a:pt x="2763832" y="2148844"/>
                          <a:pt x="2805152" y="2147636"/>
                          <a:pt x="2846386" y="2145059"/>
                        </a:cubicBezTo>
                        <a:lnTo>
                          <a:pt x="2942639" y="2138183"/>
                        </a:lnTo>
                        <a:lnTo>
                          <a:pt x="3568281" y="2151934"/>
                        </a:lnTo>
                        <a:cubicBezTo>
                          <a:pt x="3609568" y="2153435"/>
                          <a:pt x="3650758" y="2157014"/>
                          <a:pt x="3692034" y="2158809"/>
                        </a:cubicBezTo>
                        <a:lnTo>
                          <a:pt x="3884540" y="2165684"/>
                        </a:lnTo>
                        <a:lnTo>
                          <a:pt x="4173298" y="2179434"/>
                        </a:lnTo>
                        <a:cubicBezTo>
                          <a:pt x="4210013" y="2185553"/>
                          <a:pt x="4402821" y="2218378"/>
                          <a:pt x="4434555" y="2220686"/>
                        </a:cubicBezTo>
                        <a:cubicBezTo>
                          <a:pt x="4470996" y="2223336"/>
                          <a:pt x="4966829" y="2234343"/>
                          <a:pt x="4970819" y="2234436"/>
                        </a:cubicBezTo>
                        <a:lnTo>
                          <a:pt x="5238952" y="2248186"/>
                        </a:lnTo>
                        <a:lnTo>
                          <a:pt x="5623962" y="2255062"/>
                        </a:lnTo>
                        <a:cubicBezTo>
                          <a:pt x="5973218" y="2273443"/>
                          <a:pt x="5858880" y="2270535"/>
                          <a:pt x="6490236" y="2248186"/>
                        </a:cubicBezTo>
                        <a:cubicBezTo>
                          <a:pt x="6509007" y="2247522"/>
                          <a:pt x="6586595" y="2208830"/>
                          <a:pt x="6593364" y="2206935"/>
                        </a:cubicBezTo>
                        <a:cubicBezTo>
                          <a:pt x="6629289" y="2196876"/>
                          <a:pt x="6667174" y="2195358"/>
                          <a:pt x="6703367" y="2186310"/>
                        </a:cubicBezTo>
                        <a:cubicBezTo>
                          <a:pt x="6731490" y="2179279"/>
                          <a:pt x="6758200" y="2167455"/>
                          <a:pt x="6785869" y="2158809"/>
                        </a:cubicBezTo>
                        <a:cubicBezTo>
                          <a:pt x="6794888" y="2155991"/>
                          <a:pt x="6804203" y="2154226"/>
                          <a:pt x="6813370" y="2151934"/>
                        </a:cubicBezTo>
                        <a:cubicBezTo>
                          <a:pt x="6893379" y="2071925"/>
                          <a:pt x="6778047" y="2183662"/>
                          <a:pt x="6882122" y="2096932"/>
                        </a:cubicBezTo>
                        <a:cubicBezTo>
                          <a:pt x="6897061" y="2084483"/>
                          <a:pt x="6909623" y="2069431"/>
                          <a:pt x="6923373" y="2055681"/>
                        </a:cubicBezTo>
                        <a:cubicBezTo>
                          <a:pt x="6980480" y="1927191"/>
                          <a:pt x="6943998" y="2033583"/>
                          <a:pt x="6943998" y="1794424"/>
                        </a:cubicBezTo>
                        <a:cubicBezTo>
                          <a:pt x="6943998" y="1739375"/>
                          <a:pt x="6948582" y="1684421"/>
                          <a:pt x="6950874" y="1629419"/>
                        </a:cubicBezTo>
                        <a:cubicBezTo>
                          <a:pt x="6949320" y="1559506"/>
                          <a:pt x="6939685" y="1039775"/>
                          <a:pt x="6930248" y="983152"/>
                        </a:cubicBezTo>
                        <a:cubicBezTo>
                          <a:pt x="6905173" y="832703"/>
                          <a:pt x="6918127" y="870755"/>
                          <a:pt x="6861496" y="715019"/>
                        </a:cubicBezTo>
                        <a:cubicBezTo>
                          <a:pt x="6851315" y="687020"/>
                          <a:pt x="6841901" y="658384"/>
                          <a:pt x="6827120" y="632517"/>
                        </a:cubicBezTo>
                        <a:cubicBezTo>
                          <a:pt x="6815008" y="611321"/>
                          <a:pt x="6761782" y="547419"/>
                          <a:pt x="6737743" y="529389"/>
                        </a:cubicBezTo>
                        <a:cubicBezTo>
                          <a:pt x="6630743" y="449139"/>
                          <a:pt x="6611978" y="426933"/>
                          <a:pt x="6503986" y="398761"/>
                        </a:cubicBezTo>
                        <a:cubicBezTo>
                          <a:pt x="6479193" y="392293"/>
                          <a:pt x="6453812" y="387947"/>
                          <a:pt x="6428359" y="385010"/>
                        </a:cubicBezTo>
                        <a:cubicBezTo>
                          <a:pt x="6394134" y="381061"/>
                          <a:pt x="6359550" y="381163"/>
                          <a:pt x="6325231" y="378135"/>
                        </a:cubicBezTo>
                        <a:cubicBezTo>
                          <a:pt x="6281617" y="374287"/>
                          <a:pt x="6238241" y="367947"/>
                          <a:pt x="6194603" y="364385"/>
                        </a:cubicBezTo>
                        <a:cubicBezTo>
                          <a:pt x="6125927" y="358779"/>
                          <a:pt x="6057149" y="354387"/>
                          <a:pt x="5988347" y="350634"/>
                        </a:cubicBezTo>
                        <a:cubicBezTo>
                          <a:pt x="5881393" y="344800"/>
                          <a:pt x="5778733" y="343993"/>
                          <a:pt x="5672089" y="336884"/>
                        </a:cubicBezTo>
                        <a:cubicBezTo>
                          <a:pt x="5582646" y="330921"/>
                          <a:pt x="5493334" y="323134"/>
                          <a:pt x="5403956" y="316259"/>
                        </a:cubicBezTo>
                        <a:cubicBezTo>
                          <a:pt x="5261667" y="293492"/>
                          <a:pt x="5215257" y="281845"/>
                          <a:pt x="5073947" y="275007"/>
                        </a:cubicBezTo>
                        <a:cubicBezTo>
                          <a:pt x="4984645" y="270686"/>
                          <a:pt x="4895192" y="270424"/>
                          <a:pt x="4805815" y="268132"/>
                        </a:cubicBezTo>
                        <a:cubicBezTo>
                          <a:pt x="4725604" y="263549"/>
                          <a:pt x="4645219" y="261385"/>
                          <a:pt x="4565183" y="254382"/>
                        </a:cubicBezTo>
                        <a:cubicBezTo>
                          <a:pt x="4349416" y="235502"/>
                          <a:pt x="4229981" y="210932"/>
                          <a:pt x="4022043" y="199380"/>
                        </a:cubicBezTo>
                        <a:cubicBezTo>
                          <a:pt x="3899142" y="192552"/>
                          <a:pt x="3297721" y="185890"/>
                          <a:pt x="3279523" y="185630"/>
                        </a:cubicBezTo>
                        <a:lnTo>
                          <a:pt x="3114519" y="178755"/>
                        </a:lnTo>
                        <a:cubicBezTo>
                          <a:pt x="3050094" y="174965"/>
                          <a:pt x="2986392" y="162621"/>
                          <a:pt x="2922013" y="158129"/>
                        </a:cubicBezTo>
                        <a:cubicBezTo>
                          <a:pt x="2892308" y="156057"/>
                          <a:pt x="2576380" y="145049"/>
                          <a:pt x="2557628" y="144379"/>
                        </a:cubicBezTo>
                        <a:cubicBezTo>
                          <a:pt x="2440042" y="133690"/>
                          <a:pt x="2479316" y="133907"/>
                          <a:pt x="2316997" y="144379"/>
                        </a:cubicBezTo>
                        <a:cubicBezTo>
                          <a:pt x="2229822" y="150003"/>
                          <a:pt x="2055740" y="165004"/>
                          <a:pt x="2055740" y="165004"/>
                        </a:cubicBezTo>
                        <a:cubicBezTo>
                          <a:pt x="1996501" y="176853"/>
                          <a:pt x="1985714" y="179282"/>
                          <a:pt x="1904486" y="192505"/>
                        </a:cubicBezTo>
                        <a:cubicBezTo>
                          <a:pt x="1844983" y="202191"/>
                          <a:pt x="1785086" y="209454"/>
                          <a:pt x="1725731" y="220006"/>
                        </a:cubicBezTo>
                        <a:cubicBezTo>
                          <a:pt x="1681920" y="227795"/>
                          <a:pt x="1639152" y="241214"/>
                          <a:pt x="1595102" y="247507"/>
                        </a:cubicBezTo>
                        <a:lnTo>
                          <a:pt x="1450723" y="268132"/>
                        </a:lnTo>
                        <a:cubicBezTo>
                          <a:pt x="1283132" y="289618"/>
                          <a:pt x="1376741" y="271929"/>
                          <a:pt x="1292594" y="288758"/>
                        </a:cubicBezTo>
                        <a:cubicBezTo>
                          <a:pt x="1235301" y="286466"/>
                          <a:pt x="1177795" y="287319"/>
                          <a:pt x="1120714" y="281883"/>
                        </a:cubicBezTo>
                        <a:cubicBezTo>
                          <a:pt x="1073325" y="277370"/>
                          <a:pt x="958083" y="251453"/>
                          <a:pt x="907583" y="240631"/>
                        </a:cubicBezTo>
                        <a:cubicBezTo>
                          <a:pt x="721822" y="134482"/>
                          <a:pt x="875690" y="225335"/>
                          <a:pt x="770080" y="158129"/>
                        </a:cubicBezTo>
                        <a:cubicBezTo>
                          <a:pt x="758806" y="150955"/>
                          <a:pt x="746252" y="145708"/>
                          <a:pt x="735704" y="137504"/>
                        </a:cubicBezTo>
                        <a:cubicBezTo>
                          <a:pt x="686765" y="99441"/>
                          <a:pt x="729621" y="117142"/>
                          <a:pt x="687577" y="103128"/>
                        </a:cubicBezTo>
                        <a:cubicBezTo>
                          <a:pt x="680702" y="98544"/>
                          <a:pt x="673404" y="94539"/>
                          <a:pt x="666952" y="89377"/>
                        </a:cubicBezTo>
                        <a:cubicBezTo>
                          <a:pt x="641085" y="68683"/>
                          <a:pt x="648117" y="51234"/>
                          <a:pt x="598200" y="41251"/>
                        </a:cubicBezTo>
                        <a:cubicBezTo>
                          <a:pt x="586741" y="38959"/>
                          <a:pt x="575115" y="37387"/>
                          <a:pt x="563824" y="34376"/>
                        </a:cubicBezTo>
                        <a:cubicBezTo>
                          <a:pt x="522518" y="23361"/>
                          <a:pt x="492735" y="12971"/>
                          <a:pt x="453821" y="0"/>
                        </a:cubicBezTo>
                        <a:cubicBezTo>
                          <a:pt x="449087" y="364"/>
                          <a:pt x="347945" y="5499"/>
                          <a:pt x="323192" y="13750"/>
                        </a:cubicBezTo>
                        <a:cubicBezTo>
                          <a:pt x="308608" y="18612"/>
                          <a:pt x="296525" y="29514"/>
                          <a:pt x="281941" y="34376"/>
                        </a:cubicBezTo>
                        <a:cubicBezTo>
                          <a:pt x="268716" y="38784"/>
                          <a:pt x="254405" y="38757"/>
                          <a:pt x="240690" y="41251"/>
                        </a:cubicBezTo>
                        <a:cubicBezTo>
                          <a:pt x="229193" y="43341"/>
                          <a:pt x="217773" y="45834"/>
                          <a:pt x="206314" y="48126"/>
                        </a:cubicBezTo>
                        <a:cubicBezTo>
                          <a:pt x="159501" y="71533"/>
                          <a:pt x="143665" y="74325"/>
                          <a:pt x="110062" y="103128"/>
                        </a:cubicBezTo>
                        <a:cubicBezTo>
                          <a:pt x="102680" y="109456"/>
                          <a:pt x="95661" y="116284"/>
                          <a:pt x="89436" y="123753"/>
                        </a:cubicBezTo>
                        <a:cubicBezTo>
                          <a:pt x="72708" y="143826"/>
                          <a:pt x="50690" y="161242"/>
                          <a:pt x="41310" y="185630"/>
                        </a:cubicBezTo>
                        <a:lnTo>
                          <a:pt x="6934" y="275007"/>
                        </a:lnTo>
                        <a:cubicBezTo>
                          <a:pt x="4642" y="291049"/>
                          <a:pt x="-616" y="306943"/>
                          <a:pt x="59" y="323134"/>
                        </a:cubicBezTo>
                        <a:cubicBezTo>
                          <a:pt x="4381" y="426858"/>
                          <a:pt x="20686" y="468500"/>
                          <a:pt x="48185" y="570641"/>
                        </a:cubicBezTo>
                        <a:cubicBezTo>
                          <a:pt x="66854" y="639983"/>
                          <a:pt x="52352" y="597759"/>
                          <a:pt x="82561" y="653143"/>
                        </a:cubicBezTo>
                        <a:cubicBezTo>
                          <a:pt x="89923" y="666639"/>
                          <a:pt x="94144" y="681961"/>
                          <a:pt x="103186" y="694394"/>
                        </a:cubicBezTo>
                        <a:cubicBezTo>
                          <a:pt x="112717" y="707500"/>
                          <a:pt x="125616" y="717820"/>
                          <a:pt x="137562" y="728770"/>
                        </a:cubicBezTo>
                        <a:cubicBezTo>
                          <a:pt x="208002" y="793339"/>
                          <a:pt x="165015" y="751655"/>
                          <a:pt x="254440" y="811272"/>
                        </a:cubicBezTo>
                        <a:cubicBezTo>
                          <a:pt x="280376" y="828563"/>
                          <a:pt x="302820" y="851136"/>
                          <a:pt x="330068" y="866274"/>
                        </a:cubicBezTo>
                        <a:cubicBezTo>
                          <a:pt x="380505" y="894295"/>
                          <a:pt x="407585" y="910513"/>
                          <a:pt x="460696" y="935025"/>
                        </a:cubicBezTo>
                        <a:cubicBezTo>
                          <a:pt x="467276" y="938062"/>
                          <a:pt x="474447" y="939609"/>
                          <a:pt x="481322" y="941901"/>
                        </a:cubicBezTo>
                        <a:cubicBezTo>
                          <a:pt x="485992" y="948128"/>
                          <a:pt x="510672" y="979976"/>
                          <a:pt x="515698" y="990027"/>
                        </a:cubicBezTo>
                        <a:cubicBezTo>
                          <a:pt x="521217" y="1001065"/>
                          <a:pt x="524865" y="1012944"/>
                          <a:pt x="529448" y="1024403"/>
                        </a:cubicBezTo>
                        <a:cubicBezTo>
                          <a:pt x="543949" y="1140411"/>
                          <a:pt x="539200" y="1078862"/>
                          <a:pt x="529448" y="1278785"/>
                        </a:cubicBezTo>
                        <a:cubicBezTo>
                          <a:pt x="528103" y="1306348"/>
                          <a:pt x="525071" y="1333804"/>
                          <a:pt x="522573" y="1361287"/>
                        </a:cubicBezTo>
                        <a:cubicBezTo>
                          <a:pt x="519296" y="1397338"/>
                          <a:pt x="513139" y="1455220"/>
                          <a:pt x="508822" y="1491916"/>
                        </a:cubicBezTo>
                        <a:cubicBezTo>
                          <a:pt x="497783" y="1585740"/>
                          <a:pt x="506821" y="1509837"/>
                          <a:pt x="495072" y="1588168"/>
                        </a:cubicBezTo>
                        <a:cubicBezTo>
                          <a:pt x="478337" y="1699737"/>
                          <a:pt x="493831" y="1653149"/>
                          <a:pt x="467571" y="1718797"/>
                        </a:cubicBezTo>
                        <a:cubicBezTo>
                          <a:pt x="450095" y="1841135"/>
                          <a:pt x="470029" y="1713383"/>
                          <a:pt x="453821" y="1794424"/>
                        </a:cubicBezTo>
                        <a:cubicBezTo>
                          <a:pt x="451087" y="1808093"/>
                          <a:pt x="449440" y="1821960"/>
                          <a:pt x="446946" y="1835675"/>
                        </a:cubicBezTo>
                        <a:cubicBezTo>
                          <a:pt x="444856" y="1847172"/>
                          <a:pt x="442363" y="1858592"/>
                          <a:pt x="440071" y="1870051"/>
                        </a:cubicBezTo>
                        <a:cubicBezTo>
                          <a:pt x="437779" y="1911302"/>
                          <a:pt x="436936" y="1952659"/>
                          <a:pt x="433195" y="1993804"/>
                        </a:cubicBezTo>
                        <a:cubicBezTo>
                          <a:pt x="432339" y="2003214"/>
                          <a:pt x="426320" y="2011856"/>
                          <a:pt x="426320" y="2021305"/>
                        </a:cubicBezTo>
                        <a:cubicBezTo>
                          <a:pt x="426320" y="2037510"/>
                          <a:pt x="409132" y="2059118"/>
                          <a:pt x="412570" y="2069431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418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.csv. ETL (Extract, Transformation, Load) </a:t>
            </a:r>
            <a:r>
              <a:rPr lang="en-US" dirty="0">
                <a:sym typeface="Wingdings" panose="05000000000000000000" pitchFamily="2" charset="2"/>
              </a:rPr>
              <a:t> MongoDB (1) 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14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78B10C-8D3D-489F-BFD6-5D08BB47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1" y="2846285"/>
            <a:ext cx="6455802" cy="20855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54C6501-5999-476C-AB31-461842F2CC55}"/>
                  </a:ext>
                </a:extLst>
              </p14:cNvPr>
              <p14:cNvContentPartPr/>
              <p14:nvPr/>
            </p14:nvContentPartPr>
            <p14:xfrm>
              <a:off x="1072283" y="2990141"/>
              <a:ext cx="1356480" cy="20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54C6501-5999-476C-AB31-461842F2CC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6643" y="2918141"/>
                <a:ext cx="1428120" cy="1645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C05B316-DEE8-4536-B05E-795C760720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283" y="475910"/>
            <a:ext cx="5204764" cy="23243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9F6AF70-796D-455E-A2E3-FD5E329B9AB7}"/>
                  </a:ext>
                </a:extLst>
              </p14:cNvPr>
              <p14:cNvContentPartPr/>
              <p14:nvPr/>
            </p14:nvContentPartPr>
            <p14:xfrm>
              <a:off x="1773360" y="1641941"/>
              <a:ext cx="1154880" cy="8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9F6AF70-796D-455E-A2E3-FD5E329B9AB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37720" y="1570301"/>
                <a:ext cx="12265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30F6985-4BF3-4021-B7C8-A3488D7F47E9}"/>
                  </a:ext>
                </a:extLst>
              </p14:cNvPr>
              <p14:cNvContentPartPr/>
              <p14:nvPr/>
            </p14:nvContentPartPr>
            <p14:xfrm>
              <a:off x="2619360" y="1738421"/>
              <a:ext cx="652680" cy="15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30F6985-4BF3-4021-B7C8-A3488D7F47E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83360" y="1666421"/>
                <a:ext cx="724320" cy="15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1905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8018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n-US" dirty="0"/>
              <a:t>Read .csv. ETL (Extract, Transformation, Load) </a:t>
            </a:r>
            <a:r>
              <a:rPr lang="en-US" dirty="0">
                <a:sym typeface="Wingdings" panose="05000000000000000000" pitchFamily="2" charset="2"/>
              </a:rPr>
              <a:t> MongoDB (2)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445E3-0677-48EA-822E-3503E12F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48902"/>
            <a:ext cx="5575777" cy="22228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1FCEF10-1904-47DE-A0C8-2A3099D261DF}"/>
                  </a:ext>
                </a:extLst>
              </p14:cNvPr>
              <p14:cNvContentPartPr/>
              <p14:nvPr/>
            </p14:nvContentPartPr>
            <p14:xfrm>
              <a:off x="1175243" y="537461"/>
              <a:ext cx="2111760" cy="3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1FCEF10-1904-47DE-A0C8-2A3099D261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9603" y="465461"/>
                <a:ext cx="21834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C80B4B-D95E-4BD1-AE19-B74AD1D444C0}"/>
                  </a:ext>
                </a:extLst>
              </p14:cNvPr>
              <p14:cNvContentPartPr/>
              <p14:nvPr/>
            </p14:nvContentPartPr>
            <p14:xfrm>
              <a:off x="3244883" y="679661"/>
              <a:ext cx="860400" cy="28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C80B4B-D95E-4BD1-AE19-B74AD1D444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9243" y="607661"/>
                <a:ext cx="9320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F3A960A-A007-4D03-9A12-5469EF1A9562}"/>
                  </a:ext>
                </a:extLst>
              </p14:cNvPr>
              <p14:cNvContentPartPr/>
              <p14:nvPr/>
            </p14:nvContentPartPr>
            <p14:xfrm>
              <a:off x="4826363" y="1092941"/>
              <a:ext cx="228240" cy="2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F3A960A-A007-4D03-9A12-5469EF1A95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0363" y="1020941"/>
                <a:ext cx="299880" cy="1648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6B8B9CB-05A4-4294-B7BF-1ADB8D29AC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503" y="2645247"/>
            <a:ext cx="4913444" cy="22228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E2C29C7-1FE3-4978-AB48-CEC892E56A37}"/>
                  </a:ext>
                </a:extLst>
              </p14:cNvPr>
              <p14:cNvContentPartPr/>
              <p14:nvPr/>
            </p14:nvContentPartPr>
            <p14:xfrm>
              <a:off x="1515803" y="2713301"/>
              <a:ext cx="2106720" cy="126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E2C29C7-1FE3-4978-AB48-CEC892E56A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80163" y="2641661"/>
                <a:ext cx="217836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2DBB5FF-EB9F-4EEE-BC0E-E87AE99A08A7}"/>
                  </a:ext>
                </a:extLst>
              </p14:cNvPr>
              <p14:cNvContentPartPr/>
              <p14:nvPr/>
            </p14:nvContentPartPr>
            <p14:xfrm>
              <a:off x="2351003" y="2742461"/>
              <a:ext cx="1285200" cy="2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2DBB5FF-EB9F-4EEE-BC0E-E87AE99A08A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15363" y="2670821"/>
                <a:ext cx="135684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8295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8018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n-US" dirty="0"/>
              <a:t>Read .csv. ETL (Extract, Transformation, Load) </a:t>
            </a:r>
            <a:r>
              <a:rPr lang="en-US" dirty="0">
                <a:sym typeface="Wingdings" panose="05000000000000000000" pitchFamily="2" charset="2"/>
              </a:rPr>
              <a:t> MongoDB (3)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Wingdings" panose="05000000000000000000" pitchFamily="2" charset="2"/>
              </a:rPr>
              <a:t>            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Wingdings" panose="05000000000000000000" pitchFamily="2" charset="2"/>
              </a:rPr>
              <a:t>fast_food.ipynb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445E3-0677-48EA-822E-3503E12F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48902"/>
            <a:ext cx="5575777" cy="22228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1FCEF10-1904-47DE-A0C8-2A3099D261DF}"/>
                  </a:ext>
                </a:extLst>
              </p14:cNvPr>
              <p14:cNvContentPartPr/>
              <p14:nvPr/>
            </p14:nvContentPartPr>
            <p14:xfrm>
              <a:off x="1175243" y="537461"/>
              <a:ext cx="2111760" cy="3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1FCEF10-1904-47DE-A0C8-2A3099D261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9237" y="465461"/>
                <a:ext cx="2183412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C80B4B-D95E-4BD1-AE19-B74AD1D444C0}"/>
                  </a:ext>
                </a:extLst>
              </p14:cNvPr>
              <p14:cNvContentPartPr/>
              <p14:nvPr/>
            </p14:nvContentPartPr>
            <p14:xfrm>
              <a:off x="3244883" y="679661"/>
              <a:ext cx="860400" cy="28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C80B4B-D95E-4BD1-AE19-B74AD1D444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8883" y="607661"/>
                <a:ext cx="9320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F3A960A-A007-4D03-9A12-5469EF1A9562}"/>
                  </a:ext>
                </a:extLst>
              </p14:cNvPr>
              <p14:cNvContentPartPr/>
              <p14:nvPr/>
            </p14:nvContentPartPr>
            <p14:xfrm>
              <a:off x="4826363" y="1092941"/>
              <a:ext cx="228240" cy="2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F3A960A-A007-4D03-9A12-5469EF1A95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0363" y="1022141"/>
                <a:ext cx="299880" cy="162486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6B8B9CB-05A4-4294-B7BF-1ADB8D29AC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503" y="2645247"/>
            <a:ext cx="4913444" cy="22228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E2C29C7-1FE3-4978-AB48-CEC892E56A37}"/>
                  </a:ext>
                </a:extLst>
              </p14:cNvPr>
              <p14:cNvContentPartPr/>
              <p14:nvPr/>
            </p14:nvContentPartPr>
            <p14:xfrm>
              <a:off x="1515803" y="2713301"/>
              <a:ext cx="2106720" cy="126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E2C29C7-1FE3-4978-AB48-CEC892E56A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79803" y="2641301"/>
                <a:ext cx="217836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2DBB5FF-EB9F-4EEE-BC0E-E87AE99A08A7}"/>
                  </a:ext>
                </a:extLst>
              </p14:cNvPr>
              <p14:cNvContentPartPr/>
              <p14:nvPr/>
            </p14:nvContentPartPr>
            <p14:xfrm>
              <a:off x="2351003" y="2742461"/>
              <a:ext cx="1285200" cy="2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2DBB5FF-EB9F-4EEE-BC0E-E87AE99A08A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15003" y="2670461"/>
                <a:ext cx="135684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6478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8018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n-US" dirty="0"/>
              <a:t>Read .csv. ETL (Extract, Transformation, Load) </a:t>
            </a:r>
            <a:r>
              <a:rPr lang="en-US" dirty="0">
                <a:sym typeface="Wingdings" panose="05000000000000000000" pitchFamily="2" charset="2"/>
              </a:rPr>
              <a:t> MongoDB (4)         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8D446-8316-4D49-B91A-331E26682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69090"/>
            <a:ext cx="6733471" cy="35940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1B70A7D-4EF6-48C7-BF8E-DCBD15A8E916}"/>
                  </a:ext>
                </a:extLst>
              </p14:cNvPr>
              <p14:cNvContentPartPr/>
              <p14:nvPr/>
            </p14:nvContentPartPr>
            <p14:xfrm>
              <a:off x="1801283" y="776501"/>
              <a:ext cx="2432160" cy="28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1B70A7D-4EF6-48C7-BF8E-DCBD15A8E9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5283" y="704501"/>
                <a:ext cx="2503800" cy="1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419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8018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n-US" dirty="0"/>
              <a:t>Read .csv. ETL (Extract, Transformation, Load) </a:t>
            </a:r>
            <a:r>
              <a:rPr lang="en-US" dirty="0">
                <a:sym typeface="Wingdings" panose="05000000000000000000" pitchFamily="2" charset="2"/>
              </a:rPr>
              <a:t> MongoDB (5)     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B64D74-9B0E-4C8B-A823-18946113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43" y="558770"/>
            <a:ext cx="7906853" cy="33246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8E1FFAC-091E-4843-9608-2604008C8539}"/>
                  </a:ext>
                </a:extLst>
              </p14:cNvPr>
              <p14:cNvContentPartPr/>
              <p14:nvPr/>
            </p14:nvContentPartPr>
            <p14:xfrm>
              <a:off x="2000363" y="741581"/>
              <a:ext cx="5406480" cy="83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8E1FFAC-091E-4843-9608-2604008C85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4363" y="669581"/>
                <a:ext cx="54781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DD1B4B7-D30F-4F42-A5CC-10D11E5C4F4D}"/>
                  </a:ext>
                </a:extLst>
              </p14:cNvPr>
              <p14:cNvContentPartPr/>
              <p14:nvPr/>
            </p14:nvContentPartPr>
            <p14:xfrm>
              <a:off x="2791283" y="1223261"/>
              <a:ext cx="308880" cy="7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DD1B4B7-D30F-4F42-A5CC-10D11E5C4F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55283" y="1151621"/>
                <a:ext cx="3805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DF022B7-68B3-41DE-A4BE-127672A8A041}"/>
                  </a:ext>
                </a:extLst>
              </p14:cNvPr>
              <p14:cNvContentPartPr/>
              <p14:nvPr/>
            </p14:nvContentPartPr>
            <p14:xfrm>
              <a:off x="2186123" y="2309741"/>
              <a:ext cx="2426400" cy="89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DF022B7-68B3-41DE-A4BE-127672A8A0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50123" y="2237741"/>
                <a:ext cx="24980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8CDB998-2526-429E-B9B7-88B26336BE01}"/>
                  </a:ext>
                </a:extLst>
              </p14:cNvPr>
              <p14:cNvContentPartPr/>
              <p14:nvPr/>
            </p14:nvContentPartPr>
            <p14:xfrm>
              <a:off x="2179283" y="3025061"/>
              <a:ext cx="2866680" cy="28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8CDB998-2526-429E-B9B7-88B26336BE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43283" y="2953421"/>
                <a:ext cx="293832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2417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8018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n-US" dirty="0"/>
              <a:t>Read .csv. ETL (Extract, Transformation, Load) </a:t>
            </a:r>
            <a:r>
              <a:rPr lang="en-US" dirty="0">
                <a:sym typeface="Wingdings" panose="05000000000000000000" pitchFamily="2" charset="2"/>
              </a:rPr>
              <a:t> MongoDB (6)       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C798E-AB22-411F-A6C8-AECCC59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388" y="653143"/>
            <a:ext cx="3180697" cy="4112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EF489-CD0E-4532-821C-A033A1E33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91" y="2507260"/>
            <a:ext cx="2934243" cy="236083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3DA336D-10E8-460F-ADF3-9A36A6036BEA}"/>
              </a:ext>
            </a:extLst>
          </p:cNvPr>
          <p:cNvSpPr/>
          <p:nvPr/>
        </p:nvSpPr>
        <p:spPr>
          <a:xfrm>
            <a:off x="990027" y="4601609"/>
            <a:ext cx="914400" cy="266485"/>
          </a:xfrm>
          <a:custGeom>
            <a:avLst/>
            <a:gdLst>
              <a:gd name="connsiteX0" fmla="*/ 0 w 914400"/>
              <a:gd name="connsiteY0" fmla="*/ 44415 h 266485"/>
              <a:gd name="connsiteX1" fmla="*/ 44415 w 914400"/>
              <a:gd name="connsiteY1" fmla="*/ 0 h 266485"/>
              <a:gd name="connsiteX2" fmla="*/ 473711 w 914400"/>
              <a:gd name="connsiteY2" fmla="*/ 0 h 266485"/>
              <a:gd name="connsiteX3" fmla="*/ 869985 w 914400"/>
              <a:gd name="connsiteY3" fmla="*/ 0 h 266485"/>
              <a:gd name="connsiteX4" fmla="*/ 914400 w 914400"/>
              <a:gd name="connsiteY4" fmla="*/ 44415 h 266485"/>
              <a:gd name="connsiteX5" fmla="*/ 914400 w 914400"/>
              <a:gd name="connsiteY5" fmla="*/ 222070 h 266485"/>
              <a:gd name="connsiteX6" fmla="*/ 869985 w 914400"/>
              <a:gd name="connsiteY6" fmla="*/ 266485 h 266485"/>
              <a:gd name="connsiteX7" fmla="*/ 457200 w 914400"/>
              <a:gd name="connsiteY7" fmla="*/ 266485 h 266485"/>
              <a:gd name="connsiteX8" fmla="*/ 44415 w 914400"/>
              <a:gd name="connsiteY8" fmla="*/ 266485 h 266485"/>
              <a:gd name="connsiteX9" fmla="*/ 0 w 914400"/>
              <a:gd name="connsiteY9" fmla="*/ 222070 h 266485"/>
              <a:gd name="connsiteX10" fmla="*/ 0 w 914400"/>
              <a:gd name="connsiteY10" fmla="*/ 44415 h 26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266485" extrusionOk="0">
                <a:moveTo>
                  <a:pt x="0" y="44415"/>
                </a:moveTo>
                <a:cubicBezTo>
                  <a:pt x="-4382" y="17182"/>
                  <a:pt x="17312" y="966"/>
                  <a:pt x="44415" y="0"/>
                </a:cubicBezTo>
                <a:cubicBezTo>
                  <a:pt x="157666" y="-1777"/>
                  <a:pt x="311065" y="14579"/>
                  <a:pt x="473711" y="0"/>
                </a:cubicBezTo>
                <a:cubicBezTo>
                  <a:pt x="636357" y="-14579"/>
                  <a:pt x="684727" y="37624"/>
                  <a:pt x="869985" y="0"/>
                </a:cubicBezTo>
                <a:cubicBezTo>
                  <a:pt x="888154" y="-3480"/>
                  <a:pt x="915180" y="20257"/>
                  <a:pt x="914400" y="44415"/>
                </a:cubicBezTo>
                <a:cubicBezTo>
                  <a:pt x="916848" y="104351"/>
                  <a:pt x="910538" y="163354"/>
                  <a:pt x="914400" y="222070"/>
                </a:cubicBezTo>
                <a:cubicBezTo>
                  <a:pt x="916244" y="243599"/>
                  <a:pt x="891125" y="269464"/>
                  <a:pt x="869985" y="266485"/>
                </a:cubicBezTo>
                <a:cubicBezTo>
                  <a:pt x="728629" y="299758"/>
                  <a:pt x="610432" y="232627"/>
                  <a:pt x="457200" y="266485"/>
                </a:cubicBezTo>
                <a:cubicBezTo>
                  <a:pt x="303969" y="300343"/>
                  <a:pt x="158133" y="219088"/>
                  <a:pt x="44415" y="266485"/>
                </a:cubicBezTo>
                <a:cubicBezTo>
                  <a:pt x="19027" y="266436"/>
                  <a:pt x="615" y="244912"/>
                  <a:pt x="0" y="222070"/>
                </a:cubicBezTo>
                <a:cubicBezTo>
                  <a:pt x="-15483" y="159435"/>
                  <a:pt x="4476" y="127652"/>
                  <a:pt x="0" y="44415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B38252-C9CC-4C70-B245-FB079DD8C767}"/>
              </a:ext>
            </a:extLst>
          </p:cNvPr>
          <p:cNvSpPr/>
          <p:nvPr/>
        </p:nvSpPr>
        <p:spPr>
          <a:xfrm>
            <a:off x="5052117" y="2897708"/>
            <a:ext cx="914400" cy="266485"/>
          </a:xfrm>
          <a:custGeom>
            <a:avLst/>
            <a:gdLst>
              <a:gd name="connsiteX0" fmla="*/ 0 w 914400"/>
              <a:gd name="connsiteY0" fmla="*/ 44415 h 266485"/>
              <a:gd name="connsiteX1" fmla="*/ 44415 w 914400"/>
              <a:gd name="connsiteY1" fmla="*/ 0 h 266485"/>
              <a:gd name="connsiteX2" fmla="*/ 473711 w 914400"/>
              <a:gd name="connsiteY2" fmla="*/ 0 h 266485"/>
              <a:gd name="connsiteX3" fmla="*/ 869985 w 914400"/>
              <a:gd name="connsiteY3" fmla="*/ 0 h 266485"/>
              <a:gd name="connsiteX4" fmla="*/ 914400 w 914400"/>
              <a:gd name="connsiteY4" fmla="*/ 44415 h 266485"/>
              <a:gd name="connsiteX5" fmla="*/ 914400 w 914400"/>
              <a:gd name="connsiteY5" fmla="*/ 222070 h 266485"/>
              <a:gd name="connsiteX6" fmla="*/ 869985 w 914400"/>
              <a:gd name="connsiteY6" fmla="*/ 266485 h 266485"/>
              <a:gd name="connsiteX7" fmla="*/ 457200 w 914400"/>
              <a:gd name="connsiteY7" fmla="*/ 266485 h 266485"/>
              <a:gd name="connsiteX8" fmla="*/ 44415 w 914400"/>
              <a:gd name="connsiteY8" fmla="*/ 266485 h 266485"/>
              <a:gd name="connsiteX9" fmla="*/ 0 w 914400"/>
              <a:gd name="connsiteY9" fmla="*/ 222070 h 266485"/>
              <a:gd name="connsiteX10" fmla="*/ 0 w 914400"/>
              <a:gd name="connsiteY10" fmla="*/ 44415 h 26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266485" extrusionOk="0">
                <a:moveTo>
                  <a:pt x="0" y="44415"/>
                </a:moveTo>
                <a:cubicBezTo>
                  <a:pt x="-4382" y="17182"/>
                  <a:pt x="17312" y="966"/>
                  <a:pt x="44415" y="0"/>
                </a:cubicBezTo>
                <a:cubicBezTo>
                  <a:pt x="157666" y="-1777"/>
                  <a:pt x="311065" y="14579"/>
                  <a:pt x="473711" y="0"/>
                </a:cubicBezTo>
                <a:cubicBezTo>
                  <a:pt x="636357" y="-14579"/>
                  <a:pt x="684727" y="37624"/>
                  <a:pt x="869985" y="0"/>
                </a:cubicBezTo>
                <a:cubicBezTo>
                  <a:pt x="888154" y="-3480"/>
                  <a:pt x="915180" y="20257"/>
                  <a:pt x="914400" y="44415"/>
                </a:cubicBezTo>
                <a:cubicBezTo>
                  <a:pt x="916848" y="104351"/>
                  <a:pt x="910538" y="163354"/>
                  <a:pt x="914400" y="222070"/>
                </a:cubicBezTo>
                <a:cubicBezTo>
                  <a:pt x="916244" y="243599"/>
                  <a:pt x="891125" y="269464"/>
                  <a:pt x="869985" y="266485"/>
                </a:cubicBezTo>
                <a:cubicBezTo>
                  <a:pt x="728629" y="299758"/>
                  <a:pt x="610432" y="232627"/>
                  <a:pt x="457200" y="266485"/>
                </a:cubicBezTo>
                <a:cubicBezTo>
                  <a:pt x="303969" y="300343"/>
                  <a:pt x="158133" y="219088"/>
                  <a:pt x="44415" y="266485"/>
                </a:cubicBezTo>
                <a:cubicBezTo>
                  <a:pt x="19027" y="266436"/>
                  <a:pt x="615" y="244912"/>
                  <a:pt x="0" y="222070"/>
                </a:cubicBezTo>
                <a:cubicBezTo>
                  <a:pt x="-15483" y="159435"/>
                  <a:pt x="4476" y="127652"/>
                  <a:pt x="0" y="44415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0170628-12BA-4E4E-A38E-0563AD97D6E6}"/>
                  </a:ext>
                </a:extLst>
              </p14:cNvPr>
              <p14:cNvContentPartPr/>
              <p14:nvPr/>
            </p14:nvContentPartPr>
            <p14:xfrm>
              <a:off x="2591843" y="3581621"/>
              <a:ext cx="986760" cy="28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0170628-12BA-4E4E-A38E-0563AD97D6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5843" y="3509981"/>
                <a:ext cx="1058400" cy="1724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39D6333-330A-4411-9A24-BA3DE9F53C5E}"/>
              </a:ext>
            </a:extLst>
          </p:cNvPr>
          <p:cNvSpPr txBox="1"/>
          <p:nvPr/>
        </p:nvSpPr>
        <p:spPr>
          <a:xfrm>
            <a:off x="419386" y="1322380"/>
            <a:ext cx="4297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Database and collection created in MongoDB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885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lang="en-US" altLang="en-US" sz="1600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kumimoji="0" lang="en-US" altLang="en-US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lang="en-US" altLang="en-US" sz="1600" b="1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lang="es-ES" altLang="en-US" sz="1050" b="1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0973" y="996532"/>
            <a:ext cx="3292332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6513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lang="en-US" altLang="en-US" sz="1600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kumimoji="0" lang="en-US" altLang="en-US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lang="en-US" altLang="en-US" sz="1600" b="1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lang="es-ES" altLang="en-US" sz="1050" b="1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491" y="2943010"/>
            <a:ext cx="2797318" cy="909416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91780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DIAGRAM. Technologies / Data / Programs</a:t>
            </a:r>
            <a:endParaRPr lang="es-E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21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14723D-210E-4831-ADC8-32BCFAF31F0B}"/>
              </a:ext>
            </a:extLst>
          </p:cNvPr>
          <p:cNvGrpSpPr/>
          <p:nvPr/>
        </p:nvGrpSpPr>
        <p:grpSpPr>
          <a:xfrm>
            <a:off x="358201" y="995509"/>
            <a:ext cx="1499301" cy="1572768"/>
            <a:chOff x="358201" y="995509"/>
            <a:chExt cx="1499301" cy="157276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001922-3C5C-4B34-B4DF-54E1A901D011}"/>
                </a:ext>
              </a:extLst>
            </p:cNvPr>
            <p:cNvSpPr/>
            <p:nvPr/>
          </p:nvSpPr>
          <p:spPr>
            <a:xfrm>
              <a:off x="358201" y="995509"/>
              <a:ext cx="1499301" cy="15727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42C658E-B3B4-4088-8CBF-9A7F197E116A}"/>
                </a:ext>
              </a:extLst>
            </p:cNvPr>
            <p:cNvGrpSpPr/>
            <p:nvPr/>
          </p:nvGrpSpPr>
          <p:grpSpPr>
            <a:xfrm>
              <a:off x="475608" y="1126162"/>
              <a:ext cx="1228224" cy="1300304"/>
              <a:chOff x="406967" y="1218789"/>
              <a:chExt cx="1228224" cy="130030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F5CE0-90E4-46DF-8B29-F1096888E724}"/>
                  </a:ext>
                </a:extLst>
              </p:cNvPr>
              <p:cNvSpPr txBox="1"/>
              <p:nvPr/>
            </p:nvSpPr>
            <p:spPr>
              <a:xfrm>
                <a:off x="627888" y="1218789"/>
                <a:ext cx="786384" cy="369332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  <a:endParaRPr lang="es-E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7B4917D5-38DB-45D3-BD5C-F4A26DEA90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941" y="1697877"/>
                <a:ext cx="486275" cy="485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F86EFB-8B1B-44A9-9345-5BDA1ED01C62}"/>
                  </a:ext>
                </a:extLst>
              </p:cNvPr>
              <p:cNvSpPr txBox="1"/>
              <p:nvPr/>
            </p:nvSpPr>
            <p:spPr>
              <a:xfrm>
                <a:off x="406967" y="2242094"/>
                <a:ext cx="12282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200" dirty="0">
                    <a:latin typeface="Arial" panose="020B0604020202020204" pitchFamily="34" charset="0"/>
                    <a:cs typeface="Arial" panose="020B0604020202020204" pitchFamily="34" charset="0"/>
                    <a:hlinkClick r:id="rId3" action="ppaction://hlinkfile"/>
                  </a:rPr>
                  <a:t>restaurants.csv</a:t>
                </a:r>
                <a:endParaRPr lang="es-E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994E17-6A4A-42DB-8D25-273E12A94D29}"/>
              </a:ext>
            </a:extLst>
          </p:cNvPr>
          <p:cNvGrpSpPr/>
          <p:nvPr/>
        </p:nvGrpSpPr>
        <p:grpSpPr>
          <a:xfrm>
            <a:off x="2741496" y="1095795"/>
            <a:ext cx="2849939" cy="708715"/>
            <a:chOff x="2741496" y="1095795"/>
            <a:chExt cx="2849939" cy="7087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850643-2307-418E-BCE4-9EF1E3BC750A}"/>
                </a:ext>
              </a:extLst>
            </p:cNvPr>
            <p:cNvSpPr txBox="1"/>
            <p:nvPr/>
          </p:nvSpPr>
          <p:spPr>
            <a:xfrm>
              <a:off x="2741496" y="1527511"/>
              <a:ext cx="284993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dirty="0" err="1">
                  <a:hlinkClick r:id="rId4" action="ppaction://hlinkfile"/>
                </a:rPr>
                <a:t>fast_food-MONGO_DB_records.ipynb</a:t>
              </a:r>
              <a:endParaRPr lang="es-E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11E2D-9558-4941-86B3-AB845220C805}"/>
                </a:ext>
              </a:extLst>
            </p:cNvPr>
            <p:cNvSpPr txBox="1"/>
            <p:nvPr/>
          </p:nvSpPr>
          <p:spPr>
            <a:xfrm>
              <a:off x="2989793" y="1095795"/>
              <a:ext cx="1746563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Development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C7BE7-498B-459D-803D-C4D61BC7F498}"/>
              </a:ext>
            </a:extLst>
          </p:cNvPr>
          <p:cNvSpPr/>
          <p:nvPr/>
        </p:nvSpPr>
        <p:spPr>
          <a:xfrm>
            <a:off x="2584444" y="995509"/>
            <a:ext cx="6262082" cy="15727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8634D7-111F-4DB6-9EEA-D4C8224B5C02}"/>
              </a:ext>
            </a:extLst>
          </p:cNvPr>
          <p:cNvGrpSpPr/>
          <p:nvPr/>
        </p:nvGrpSpPr>
        <p:grpSpPr>
          <a:xfrm>
            <a:off x="3494762" y="1347538"/>
            <a:ext cx="5312564" cy="1329507"/>
            <a:chOff x="3494762" y="1347538"/>
            <a:chExt cx="5312564" cy="1329507"/>
          </a:xfrm>
        </p:grpSpPr>
        <p:pic>
          <p:nvPicPr>
            <p:cNvPr id="2050" name="Picture 2" descr="Foundations of Data Extraction Transform Load (ETL) - EWSolutions">
              <a:extLst>
                <a:ext uri="{FF2B5EF4-FFF2-40B4-BE49-F238E27FC236}">
                  <a16:creationId xmlns:a16="http://schemas.microsoft.com/office/drawing/2014/main" id="{7E0F793F-F9C6-4CBD-97AE-A5B925DEB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762" y="1830501"/>
              <a:ext cx="671703" cy="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913E41B-27D1-43A5-A9B1-7B0F5C4BC503}"/>
                </a:ext>
              </a:extLst>
            </p:cNvPr>
            <p:cNvGrpSpPr/>
            <p:nvPr/>
          </p:nvGrpSpPr>
          <p:grpSpPr>
            <a:xfrm>
              <a:off x="5591435" y="1347538"/>
              <a:ext cx="3215891" cy="1329507"/>
              <a:chOff x="5737974" y="895653"/>
              <a:chExt cx="3215891" cy="1329507"/>
            </a:xfrm>
          </p:grpSpPr>
          <p:pic>
            <p:nvPicPr>
              <p:cNvPr id="2052" name="Picture 4" descr="No Sql Icon #234996 - Free Icons Library">
                <a:extLst>
                  <a:ext uri="{FF2B5EF4-FFF2-40B4-BE49-F238E27FC236}">
                    <a16:creationId xmlns:a16="http://schemas.microsoft.com/office/drawing/2014/main" id="{EC4AD8EE-7E24-47ED-8065-868C79764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6710" y="895653"/>
                <a:ext cx="671703" cy="671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91591F-9793-4032-B394-A821EB3EAA66}"/>
                  </a:ext>
                </a:extLst>
              </p:cNvPr>
              <p:cNvSpPr txBox="1"/>
              <p:nvPr/>
            </p:nvSpPr>
            <p:spPr>
              <a:xfrm>
                <a:off x="5737974" y="1561349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MongoDB</a:t>
                </a:r>
                <a:endParaRPr lang="es-E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429C25F0-2933-4B3A-9E53-C5D00D0B6B79}"/>
                  </a:ext>
                </a:extLst>
              </p:cNvPr>
              <p:cNvSpPr/>
              <p:nvPr/>
            </p:nvSpPr>
            <p:spPr>
              <a:xfrm>
                <a:off x="6931489" y="1511158"/>
                <a:ext cx="121494" cy="458317"/>
              </a:xfrm>
              <a:prstGeom prst="leftBrace">
                <a:avLst>
                  <a:gd name="adj1" fmla="val 71252"/>
                  <a:gd name="adj2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43A3D3-0C86-4747-B374-B3239CFAF371}"/>
                  </a:ext>
                </a:extLst>
              </p:cNvPr>
              <p:cNvSpPr txBox="1"/>
              <p:nvPr/>
            </p:nvSpPr>
            <p:spPr>
              <a:xfrm>
                <a:off x="7021926" y="1486496"/>
                <a:ext cx="193193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db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fastfood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collection =  collection</a:t>
                </a:r>
              </a:p>
              <a:p>
                <a:endParaRPr lang="es-E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0CFD83A4-636D-43ED-BFFB-13FBBFAB3A18}"/>
                </a:ext>
              </a:extLst>
            </p:cNvPr>
            <p:cNvSpPr/>
            <p:nvPr/>
          </p:nvSpPr>
          <p:spPr>
            <a:xfrm>
              <a:off x="4322317" y="2004371"/>
              <a:ext cx="1195754" cy="369332"/>
            </a:xfrm>
            <a:prstGeom prst="rightArrow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5ECCF80-83D5-426E-838A-EEB369CA0D87}"/>
              </a:ext>
            </a:extLst>
          </p:cNvPr>
          <p:cNvSpPr/>
          <p:nvPr/>
        </p:nvSpPr>
        <p:spPr>
          <a:xfrm>
            <a:off x="2030843" y="1603272"/>
            <a:ext cx="397666" cy="369332"/>
          </a:xfrm>
          <a:prstGeom prst="rightArrow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8450A1-0907-47C6-AE00-055CCB2D4D48}"/>
              </a:ext>
            </a:extLst>
          </p:cNvPr>
          <p:cNvGrpSpPr/>
          <p:nvPr/>
        </p:nvGrpSpPr>
        <p:grpSpPr>
          <a:xfrm>
            <a:off x="2158273" y="3782570"/>
            <a:ext cx="6885143" cy="1123203"/>
            <a:chOff x="2158273" y="3782570"/>
            <a:chExt cx="6885143" cy="1123203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E7C9C78B-7A2C-4942-B545-26A7C51D5F48}"/>
                </a:ext>
              </a:extLst>
            </p:cNvPr>
            <p:cNvSpPr/>
            <p:nvPr/>
          </p:nvSpPr>
          <p:spPr>
            <a:xfrm>
              <a:off x="3627210" y="3782570"/>
              <a:ext cx="106254" cy="1085524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89047B3-6A4A-49BB-AD93-AE2D6D0DFE2C}"/>
                </a:ext>
              </a:extLst>
            </p:cNvPr>
            <p:cNvGrpSpPr/>
            <p:nvPr/>
          </p:nvGrpSpPr>
          <p:grpSpPr>
            <a:xfrm>
              <a:off x="2158273" y="3789218"/>
              <a:ext cx="6885143" cy="1116555"/>
              <a:chOff x="2158273" y="3789218"/>
              <a:chExt cx="6885143" cy="111655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B2B6B9-3996-417C-AFC2-6D43BDAE3499}"/>
                  </a:ext>
                </a:extLst>
              </p:cNvPr>
              <p:cNvSpPr txBox="1"/>
              <p:nvPr/>
            </p:nvSpPr>
            <p:spPr>
              <a:xfrm>
                <a:off x="3751587" y="3789218"/>
                <a:ext cx="52918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@</a:t>
                </a:r>
                <a:r>
                  <a:rPr lang="en-US" sz="1400" b="0" dirty="0">
                    <a:solidFill>
                      <a:srgbClr val="9CDCFE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app</a:t>
                </a:r>
                <a:r>
                  <a:rPr lang="en-US" sz="1400" b="0" dirty="0"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.route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(</a:t>
                </a:r>
                <a:r>
                  <a:rPr lang="en-US" sz="1400" b="0" dirty="0">
                    <a:solidFill>
                      <a:srgbClr val="CE9178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"/json/&lt;state&gt;"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)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latin typeface="SourceCodePro"/>
                  </a:rPr>
                  <a:t>   </a:t>
                </a:r>
                <a:r>
                  <a:rPr lang="en-US" sz="1200" b="0" dirty="0">
                    <a:solidFill>
                      <a:srgbClr val="D4D4D4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http://127.0.0.1:5000/json/ALL_USA</a:t>
                </a:r>
                <a:r>
                  <a:rPr lang="en-US" sz="1200" b="0" dirty="0">
                    <a:solidFill>
                      <a:srgbClr val="D4D4D4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3DCA-7FC8-4180-A71F-9D189F18F5F9}"/>
                  </a:ext>
                </a:extLst>
              </p:cNvPr>
              <p:cNvSpPr txBox="1"/>
              <p:nvPr/>
            </p:nvSpPr>
            <p:spPr>
              <a:xfrm>
                <a:off x="3706040" y="4167109"/>
                <a:ext cx="45720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“app.py”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calls python program </a:t>
                </a:r>
                <a:r>
                  <a:rPr 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“fast_food.py”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which reproduces previous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jupyter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source code to read .csv and update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mongoDB</a:t>
                </a:r>
                <a:endParaRPr lang="es-ES" sz="14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8279-B851-4746-8216-EEB61947F03A}"/>
                  </a:ext>
                </a:extLst>
              </p:cNvPr>
              <p:cNvSpPr txBox="1"/>
              <p:nvPr/>
            </p:nvSpPr>
            <p:spPr>
              <a:xfrm>
                <a:off x="2599684" y="4112541"/>
                <a:ext cx="10509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Route 2: </a:t>
                </a:r>
                <a:endParaRPr lang="es-ES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6F2BFFA-1305-45DC-83F6-A11283666F8B}"/>
                  </a:ext>
                </a:extLst>
              </p:cNvPr>
              <p:cNvCxnSpPr>
                <a:cxnSpLocks/>
                <a:endCxn id="36" idx="1"/>
              </p:cNvCxnSpPr>
              <p:nvPr/>
            </p:nvCxnSpPr>
            <p:spPr>
              <a:xfrm>
                <a:off x="2158273" y="3878142"/>
                <a:ext cx="441411" cy="4190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72CCED-F5B8-4D7A-91F8-1D4961A472B9}"/>
              </a:ext>
            </a:extLst>
          </p:cNvPr>
          <p:cNvGrpSpPr/>
          <p:nvPr/>
        </p:nvGrpSpPr>
        <p:grpSpPr>
          <a:xfrm>
            <a:off x="620270" y="2766912"/>
            <a:ext cx="7596982" cy="1216467"/>
            <a:chOff x="620270" y="2766912"/>
            <a:chExt cx="7596982" cy="12164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548CF7-CAE5-4B37-AF92-5A5B0F269F6A}"/>
                </a:ext>
              </a:extLst>
            </p:cNvPr>
            <p:cNvSpPr txBox="1"/>
            <p:nvPr/>
          </p:nvSpPr>
          <p:spPr>
            <a:xfrm>
              <a:off x="620270" y="3614047"/>
              <a:ext cx="786384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Flask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A15914-EEC3-45FA-8E9C-2CB32CD7354F}"/>
                </a:ext>
              </a:extLst>
            </p:cNvPr>
            <p:cNvSpPr txBox="1"/>
            <p:nvPr/>
          </p:nvSpPr>
          <p:spPr>
            <a:xfrm>
              <a:off x="1436601" y="3632743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  <a:hlinkClick r:id="rId8" action="ppaction://hlinkfile"/>
                </a:rPr>
                <a:t>app.py</a:t>
              </a:r>
              <a:endParaRPr lang="es-E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FA7DED-AA28-4899-B288-0C12D4331A9A}"/>
                </a:ext>
              </a:extLst>
            </p:cNvPr>
            <p:cNvSpPr txBox="1"/>
            <p:nvPr/>
          </p:nvSpPr>
          <p:spPr>
            <a:xfrm>
              <a:off x="3736347" y="2768138"/>
              <a:ext cx="4480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solidFill>
                    <a:srgbClr val="DCDCAA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@</a:t>
              </a:r>
              <a:r>
                <a:rPr lang="en-US" sz="1400" b="0" dirty="0">
                  <a:solidFill>
                    <a:srgbClr val="9CDCFE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app</a:t>
              </a:r>
              <a:r>
                <a:rPr lang="en-US" sz="1400" b="0" dirty="0">
                  <a:solidFill>
                    <a:srgbClr val="DCDCAA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.route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(</a:t>
              </a:r>
              <a:r>
                <a:rPr lang="en-US" sz="1400" b="0" dirty="0">
                  <a:solidFill>
                    <a:srgbClr val="CE9178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"/"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)  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SourceCodePro"/>
                </a:rPr>
                <a:t>  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  <a:hlinkClick r:id="rId9"/>
                </a:rPr>
                <a:t>http://127.0.0.1:5000/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DF7D5C-0955-41BF-B89D-A9D114F9A49F}"/>
                </a:ext>
              </a:extLst>
            </p:cNvPr>
            <p:cNvSpPr txBox="1"/>
            <p:nvPr/>
          </p:nvSpPr>
          <p:spPr>
            <a:xfrm>
              <a:off x="3690800" y="3109453"/>
              <a:ext cx="11490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“index.html”</a:t>
              </a:r>
              <a:endParaRPr lang="es-E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AABC4D-0702-4F1A-94F1-DE2C56374F5E}"/>
                </a:ext>
              </a:extLst>
            </p:cNvPr>
            <p:cNvSpPr txBox="1"/>
            <p:nvPr/>
          </p:nvSpPr>
          <p:spPr>
            <a:xfrm>
              <a:off x="2584444" y="3018309"/>
              <a:ext cx="10509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Route 1: </a:t>
              </a:r>
              <a:endParaRPr lang="es-ES" dirty="0"/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FDB472C4-7920-4A97-AFDD-2CB86B29F4AA}"/>
                </a:ext>
              </a:extLst>
            </p:cNvPr>
            <p:cNvSpPr/>
            <p:nvPr/>
          </p:nvSpPr>
          <p:spPr>
            <a:xfrm>
              <a:off x="3611970" y="2766912"/>
              <a:ext cx="106254" cy="850707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F2767A9-A43C-46F3-8FBF-D68493BE3653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2158273" y="3202975"/>
              <a:ext cx="426171" cy="4647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DFB0B0-EF58-4C7F-B83F-A7889B6F6D60}"/>
                </a:ext>
              </a:extLst>
            </p:cNvPr>
            <p:cNvSpPr txBox="1"/>
            <p:nvPr/>
          </p:nvSpPr>
          <p:spPr>
            <a:xfrm>
              <a:off x="3706040" y="3363380"/>
              <a:ext cx="10303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“logic.js”</a:t>
              </a:r>
              <a:endParaRPr lang="es-ES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C2E525-9CBB-43FB-8141-7029ED331EE5}"/>
                </a:ext>
              </a:extLst>
            </p:cNvPr>
            <p:cNvSpPr txBox="1"/>
            <p:nvPr/>
          </p:nvSpPr>
          <p:spPr>
            <a:xfrm>
              <a:off x="4839820" y="3183721"/>
              <a:ext cx="1770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Dashboard</a:t>
              </a:r>
              <a:endParaRPr lang="es-ES" dirty="0"/>
            </a:p>
          </p:txBody>
        </p:sp>
      </p:grpSp>
      <p:sp>
        <p:nvSpPr>
          <p:cNvPr id="48" name="Google Shape;1923;p9">
            <a:extLst>
              <a:ext uri="{FF2B5EF4-FFF2-40B4-BE49-F238E27FC236}">
                <a16:creationId xmlns:a16="http://schemas.microsoft.com/office/drawing/2014/main" id="{8D8FE57F-5A5C-406A-BEB4-72CFB289D97C}"/>
              </a:ext>
            </a:extLst>
          </p:cNvPr>
          <p:cNvSpPr/>
          <p:nvPr/>
        </p:nvSpPr>
        <p:spPr>
          <a:xfrm>
            <a:off x="34398" y="496900"/>
            <a:ext cx="505498" cy="506192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1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923;p9">
            <a:extLst>
              <a:ext uri="{FF2B5EF4-FFF2-40B4-BE49-F238E27FC236}">
                <a16:creationId xmlns:a16="http://schemas.microsoft.com/office/drawing/2014/main" id="{17A3160F-0036-4646-AB58-9B7DB1EEBD41}"/>
              </a:ext>
            </a:extLst>
          </p:cNvPr>
          <p:cNvSpPr/>
          <p:nvPr/>
        </p:nvSpPr>
        <p:spPr>
          <a:xfrm>
            <a:off x="2181305" y="567446"/>
            <a:ext cx="505498" cy="506192"/>
          </a:xfrm>
          <a:prstGeom prst="ellipse">
            <a:avLst/>
          </a:prstGeom>
          <a:solidFill>
            <a:srgbClr val="E46C0A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2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923;p9">
            <a:extLst>
              <a:ext uri="{FF2B5EF4-FFF2-40B4-BE49-F238E27FC236}">
                <a16:creationId xmlns:a16="http://schemas.microsoft.com/office/drawing/2014/main" id="{E645F1CB-B863-4396-83D5-87405061A4C5}"/>
              </a:ext>
            </a:extLst>
          </p:cNvPr>
          <p:cNvSpPr/>
          <p:nvPr/>
        </p:nvSpPr>
        <p:spPr>
          <a:xfrm>
            <a:off x="190872" y="3046861"/>
            <a:ext cx="505498" cy="506192"/>
          </a:xfrm>
          <a:prstGeom prst="ellipse">
            <a:avLst/>
          </a:prstGeom>
          <a:solidFill>
            <a:srgbClr val="7793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3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1D856BD-77B3-4206-A482-F7B0A2F2EFA0}"/>
              </a:ext>
            </a:extLst>
          </p:cNvPr>
          <p:cNvSpPr/>
          <p:nvPr/>
        </p:nvSpPr>
        <p:spPr>
          <a:xfrm>
            <a:off x="433137" y="2846056"/>
            <a:ext cx="3210713" cy="1835947"/>
          </a:xfrm>
          <a:custGeom>
            <a:avLst/>
            <a:gdLst>
              <a:gd name="connsiteX0" fmla="*/ 2344439 w 3210713"/>
              <a:gd name="connsiteY0" fmla="*/ 7147 h 1835947"/>
              <a:gd name="connsiteX1" fmla="*/ 2048806 w 3210713"/>
              <a:gd name="connsiteY1" fmla="*/ 7147 h 1835947"/>
              <a:gd name="connsiteX2" fmla="*/ 1993804 w 3210713"/>
              <a:gd name="connsiteY2" fmla="*/ 27773 h 1835947"/>
              <a:gd name="connsiteX3" fmla="*/ 1959428 w 3210713"/>
              <a:gd name="connsiteY3" fmla="*/ 34648 h 1835947"/>
              <a:gd name="connsiteX4" fmla="*/ 1794424 w 3210713"/>
              <a:gd name="connsiteY4" fmla="*/ 69024 h 1835947"/>
              <a:gd name="connsiteX5" fmla="*/ 1567543 w 3210713"/>
              <a:gd name="connsiteY5" fmla="*/ 124025 h 1835947"/>
              <a:gd name="connsiteX6" fmla="*/ 1416289 w 3210713"/>
              <a:gd name="connsiteY6" fmla="*/ 206527 h 1835947"/>
              <a:gd name="connsiteX7" fmla="*/ 1340661 w 3210713"/>
              <a:gd name="connsiteY7" fmla="*/ 247779 h 1835947"/>
              <a:gd name="connsiteX8" fmla="*/ 1306286 w 3210713"/>
              <a:gd name="connsiteY8" fmla="*/ 268404 h 1835947"/>
              <a:gd name="connsiteX9" fmla="*/ 1265034 w 3210713"/>
              <a:gd name="connsiteY9" fmla="*/ 337156 h 1835947"/>
              <a:gd name="connsiteX10" fmla="*/ 1251284 w 3210713"/>
              <a:gd name="connsiteY10" fmla="*/ 378407 h 1835947"/>
              <a:gd name="connsiteX11" fmla="*/ 1230658 w 3210713"/>
              <a:gd name="connsiteY11" fmla="*/ 433409 h 1835947"/>
              <a:gd name="connsiteX12" fmla="*/ 1210033 w 3210713"/>
              <a:gd name="connsiteY12" fmla="*/ 467785 h 1835947"/>
              <a:gd name="connsiteX13" fmla="*/ 1182532 w 3210713"/>
              <a:gd name="connsiteY13" fmla="*/ 509036 h 1835947"/>
              <a:gd name="connsiteX14" fmla="*/ 1175657 w 3210713"/>
              <a:gd name="connsiteY14" fmla="*/ 529661 h 1835947"/>
              <a:gd name="connsiteX15" fmla="*/ 1141281 w 3210713"/>
              <a:gd name="connsiteY15" fmla="*/ 570912 h 1835947"/>
              <a:gd name="connsiteX16" fmla="*/ 1106905 w 3210713"/>
              <a:gd name="connsiteY16" fmla="*/ 598413 h 1835947"/>
              <a:gd name="connsiteX17" fmla="*/ 1010652 w 3210713"/>
              <a:gd name="connsiteY17" fmla="*/ 619039 h 1835947"/>
              <a:gd name="connsiteX18" fmla="*/ 770021 w 3210713"/>
              <a:gd name="connsiteY18" fmla="*/ 625914 h 1835947"/>
              <a:gd name="connsiteX19" fmla="*/ 673768 w 3210713"/>
              <a:gd name="connsiteY19" fmla="*/ 632789 h 1835947"/>
              <a:gd name="connsiteX20" fmla="*/ 550015 w 3210713"/>
              <a:gd name="connsiteY20" fmla="*/ 639664 h 1835947"/>
              <a:gd name="connsiteX21" fmla="*/ 515639 w 3210713"/>
              <a:gd name="connsiteY21" fmla="*/ 646539 h 1835947"/>
              <a:gd name="connsiteX22" fmla="*/ 446887 w 3210713"/>
              <a:gd name="connsiteY22" fmla="*/ 653415 h 1835947"/>
              <a:gd name="connsiteX23" fmla="*/ 398761 w 3210713"/>
              <a:gd name="connsiteY23" fmla="*/ 660290 h 1835947"/>
              <a:gd name="connsiteX24" fmla="*/ 199380 w 3210713"/>
              <a:gd name="connsiteY24" fmla="*/ 667165 h 1835947"/>
              <a:gd name="connsiteX25" fmla="*/ 171880 w 3210713"/>
              <a:gd name="connsiteY25" fmla="*/ 674040 h 1835947"/>
              <a:gd name="connsiteX26" fmla="*/ 123753 w 3210713"/>
              <a:gd name="connsiteY26" fmla="*/ 701541 h 1835947"/>
              <a:gd name="connsiteX27" fmla="*/ 89377 w 3210713"/>
              <a:gd name="connsiteY27" fmla="*/ 777168 h 1835947"/>
              <a:gd name="connsiteX28" fmla="*/ 48126 w 3210713"/>
              <a:gd name="connsiteY28" fmla="*/ 839045 h 1835947"/>
              <a:gd name="connsiteX29" fmla="*/ 20625 w 3210713"/>
              <a:gd name="connsiteY29" fmla="*/ 894046 h 1835947"/>
              <a:gd name="connsiteX30" fmla="*/ 13750 w 3210713"/>
              <a:gd name="connsiteY30" fmla="*/ 942173 h 1835947"/>
              <a:gd name="connsiteX31" fmla="*/ 6875 w 3210713"/>
              <a:gd name="connsiteY31" fmla="*/ 983424 h 1835947"/>
              <a:gd name="connsiteX32" fmla="*/ 0 w 3210713"/>
              <a:gd name="connsiteY32" fmla="*/ 1045300 h 1835947"/>
              <a:gd name="connsiteX33" fmla="*/ 6875 w 3210713"/>
              <a:gd name="connsiteY33" fmla="*/ 1196555 h 1835947"/>
              <a:gd name="connsiteX34" fmla="*/ 27501 w 3210713"/>
              <a:gd name="connsiteY34" fmla="*/ 1251556 h 1835947"/>
              <a:gd name="connsiteX35" fmla="*/ 75627 w 3210713"/>
              <a:gd name="connsiteY35" fmla="*/ 1327183 h 1835947"/>
              <a:gd name="connsiteX36" fmla="*/ 240631 w 3210713"/>
              <a:gd name="connsiteY36" fmla="*/ 1444061 h 1835947"/>
              <a:gd name="connsiteX37" fmla="*/ 405636 w 3210713"/>
              <a:gd name="connsiteY37" fmla="*/ 1505938 h 1835947"/>
              <a:gd name="connsiteX38" fmla="*/ 632517 w 3210713"/>
              <a:gd name="connsiteY38" fmla="*/ 1533439 h 1835947"/>
              <a:gd name="connsiteX39" fmla="*/ 804397 w 3210713"/>
              <a:gd name="connsiteY39" fmla="*/ 1519688 h 1835947"/>
              <a:gd name="connsiteX40" fmla="*/ 969401 w 3210713"/>
              <a:gd name="connsiteY40" fmla="*/ 1519688 h 1835947"/>
              <a:gd name="connsiteX41" fmla="*/ 1216908 w 3210713"/>
              <a:gd name="connsiteY41" fmla="*/ 1595315 h 1835947"/>
              <a:gd name="connsiteX42" fmla="*/ 1395663 w 3210713"/>
              <a:gd name="connsiteY42" fmla="*/ 1657192 h 1835947"/>
              <a:gd name="connsiteX43" fmla="*/ 1526292 w 3210713"/>
              <a:gd name="connsiteY43" fmla="*/ 1719069 h 1835947"/>
              <a:gd name="connsiteX44" fmla="*/ 1849425 w 3210713"/>
              <a:gd name="connsiteY44" fmla="*/ 1787821 h 1835947"/>
              <a:gd name="connsiteX45" fmla="*/ 1876926 w 3210713"/>
              <a:gd name="connsiteY45" fmla="*/ 1794696 h 1835947"/>
              <a:gd name="connsiteX46" fmla="*/ 1986929 w 3210713"/>
              <a:gd name="connsiteY46" fmla="*/ 1801571 h 1835947"/>
              <a:gd name="connsiteX47" fmla="*/ 2220686 w 3210713"/>
              <a:gd name="connsiteY47" fmla="*/ 1829072 h 1835947"/>
              <a:gd name="connsiteX48" fmla="*/ 2516319 w 3210713"/>
              <a:gd name="connsiteY48" fmla="*/ 1835947 h 1835947"/>
              <a:gd name="connsiteX49" fmla="*/ 2695074 w 3210713"/>
              <a:gd name="connsiteY49" fmla="*/ 1829072 h 1835947"/>
              <a:gd name="connsiteX50" fmla="*/ 2901329 w 3210713"/>
              <a:gd name="connsiteY50" fmla="*/ 1808446 h 1835947"/>
              <a:gd name="connsiteX51" fmla="*/ 2921955 w 3210713"/>
              <a:gd name="connsiteY51" fmla="*/ 1801571 h 1835947"/>
              <a:gd name="connsiteX52" fmla="*/ 3038833 w 3210713"/>
              <a:gd name="connsiteY52" fmla="*/ 1774070 h 1835947"/>
              <a:gd name="connsiteX53" fmla="*/ 3093834 w 3210713"/>
              <a:gd name="connsiteY53" fmla="*/ 1691568 h 1835947"/>
              <a:gd name="connsiteX54" fmla="*/ 3107585 w 3210713"/>
              <a:gd name="connsiteY54" fmla="*/ 1670942 h 1835947"/>
              <a:gd name="connsiteX55" fmla="*/ 3121335 w 3210713"/>
              <a:gd name="connsiteY55" fmla="*/ 1643442 h 1835947"/>
              <a:gd name="connsiteX56" fmla="*/ 3128210 w 3210713"/>
              <a:gd name="connsiteY56" fmla="*/ 1602191 h 1835947"/>
              <a:gd name="connsiteX57" fmla="*/ 3135086 w 3210713"/>
              <a:gd name="connsiteY57" fmla="*/ 1567815 h 1835947"/>
              <a:gd name="connsiteX58" fmla="*/ 3128210 w 3210713"/>
              <a:gd name="connsiteY58" fmla="*/ 1499063 h 1835947"/>
              <a:gd name="connsiteX59" fmla="*/ 3114460 w 3210713"/>
              <a:gd name="connsiteY59" fmla="*/ 1471562 h 1835947"/>
              <a:gd name="connsiteX60" fmla="*/ 3100710 w 3210713"/>
              <a:gd name="connsiteY60" fmla="*/ 1272182 h 1835947"/>
              <a:gd name="connsiteX61" fmla="*/ 3093834 w 3210713"/>
              <a:gd name="connsiteY61" fmla="*/ 1203430 h 1835947"/>
              <a:gd name="connsiteX62" fmla="*/ 3121335 w 3210713"/>
              <a:gd name="connsiteY62" fmla="*/ 1017800 h 1835947"/>
              <a:gd name="connsiteX63" fmla="*/ 3169461 w 3210713"/>
              <a:gd name="connsiteY63" fmla="*/ 873421 h 1835947"/>
              <a:gd name="connsiteX64" fmla="*/ 3190087 w 3210713"/>
              <a:gd name="connsiteY64" fmla="*/ 770293 h 1835947"/>
              <a:gd name="connsiteX65" fmla="*/ 3203837 w 3210713"/>
              <a:gd name="connsiteY65" fmla="*/ 729042 h 1835947"/>
              <a:gd name="connsiteX66" fmla="*/ 3210713 w 3210713"/>
              <a:gd name="connsiteY66" fmla="*/ 605288 h 1835947"/>
              <a:gd name="connsiteX67" fmla="*/ 3203837 w 3210713"/>
              <a:gd name="connsiteY67" fmla="*/ 399033 h 1835947"/>
              <a:gd name="connsiteX68" fmla="*/ 3190087 w 3210713"/>
              <a:gd name="connsiteY68" fmla="*/ 350906 h 1835947"/>
              <a:gd name="connsiteX69" fmla="*/ 3183212 w 3210713"/>
              <a:gd name="connsiteY69" fmla="*/ 316530 h 1835947"/>
              <a:gd name="connsiteX70" fmla="*/ 3176337 w 3210713"/>
              <a:gd name="connsiteY70" fmla="*/ 289030 h 1835947"/>
              <a:gd name="connsiteX71" fmla="*/ 3169461 w 3210713"/>
              <a:gd name="connsiteY71" fmla="*/ 254654 h 1835947"/>
              <a:gd name="connsiteX72" fmla="*/ 3148836 w 3210713"/>
              <a:gd name="connsiteY72" fmla="*/ 213403 h 1835947"/>
              <a:gd name="connsiteX73" fmla="*/ 3114460 w 3210713"/>
              <a:gd name="connsiteY73" fmla="*/ 151526 h 1835947"/>
              <a:gd name="connsiteX74" fmla="*/ 3059458 w 3210713"/>
              <a:gd name="connsiteY74" fmla="*/ 110275 h 1835947"/>
              <a:gd name="connsiteX75" fmla="*/ 2935705 w 3210713"/>
              <a:gd name="connsiteY75" fmla="*/ 69024 h 1835947"/>
              <a:gd name="connsiteX76" fmla="*/ 2660698 w 3210713"/>
              <a:gd name="connsiteY76" fmla="*/ 34648 h 1835947"/>
              <a:gd name="connsiteX77" fmla="*/ 2433816 w 3210713"/>
              <a:gd name="connsiteY77" fmla="*/ 27773 h 1835947"/>
              <a:gd name="connsiteX78" fmla="*/ 2344439 w 3210713"/>
              <a:gd name="connsiteY78" fmla="*/ 7147 h 18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210713" h="1835947">
                <a:moveTo>
                  <a:pt x="2344439" y="7147"/>
                </a:moveTo>
                <a:cubicBezTo>
                  <a:pt x="2280271" y="3709"/>
                  <a:pt x="2130461" y="-7054"/>
                  <a:pt x="2048806" y="7147"/>
                </a:cubicBezTo>
                <a:cubicBezTo>
                  <a:pt x="2029515" y="10502"/>
                  <a:pt x="2012519" y="22015"/>
                  <a:pt x="1993804" y="27773"/>
                </a:cubicBezTo>
                <a:cubicBezTo>
                  <a:pt x="1982635" y="31210"/>
                  <a:pt x="1970871" y="32280"/>
                  <a:pt x="1959428" y="34648"/>
                </a:cubicBezTo>
                <a:cubicBezTo>
                  <a:pt x="1904411" y="46031"/>
                  <a:pt x="1849025" y="55788"/>
                  <a:pt x="1794424" y="69024"/>
                </a:cubicBezTo>
                <a:lnTo>
                  <a:pt x="1567543" y="124025"/>
                </a:lnTo>
                <a:cubicBezTo>
                  <a:pt x="1483029" y="166283"/>
                  <a:pt x="1555110" y="129404"/>
                  <a:pt x="1416289" y="206527"/>
                </a:cubicBezTo>
                <a:cubicBezTo>
                  <a:pt x="1391187" y="220473"/>
                  <a:pt x="1365689" y="233701"/>
                  <a:pt x="1340661" y="247779"/>
                </a:cubicBezTo>
                <a:cubicBezTo>
                  <a:pt x="1329015" y="254330"/>
                  <a:pt x="1306286" y="268404"/>
                  <a:pt x="1306286" y="268404"/>
                </a:cubicBezTo>
                <a:cubicBezTo>
                  <a:pt x="1292535" y="291321"/>
                  <a:pt x="1273485" y="311801"/>
                  <a:pt x="1265034" y="337156"/>
                </a:cubicBezTo>
                <a:lnTo>
                  <a:pt x="1251284" y="378407"/>
                </a:lnTo>
                <a:cubicBezTo>
                  <a:pt x="1245332" y="396263"/>
                  <a:pt x="1238883" y="416959"/>
                  <a:pt x="1230658" y="433409"/>
                </a:cubicBezTo>
                <a:cubicBezTo>
                  <a:pt x="1224682" y="445361"/>
                  <a:pt x="1216523" y="456104"/>
                  <a:pt x="1210033" y="467785"/>
                </a:cubicBezTo>
                <a:cubicBezTo>
                  <a:pt x="1189223" y="505244"/>
                  <a:pt x="1206162" y="485406"/>
                  <a:pt x="1182532" y="509036"/>
                </a:cubicBezTo>
                <a:cubicBezTo>
                  <a:pt x="1180240" y="515911"/>
                  <a:pt x="1178898" y="523179"/>
                  <a:pt x="1175657" y="529661"/>
                </a:cubicBezTo>
                <a:cubicBezTo>
                  <a:pt x="1167520" y="545936"/>
                  <a:pt x="1154800" y="559083"/>
                  <a:pt x="1141281" y="570912"/>
                </a:cubicBezTo>
                <a:cubicBezTo>
                  <a:pt x="1130237" y="580575"/>
                  <a:pt x="1120030" y="591850"/>
                  <a:pt x="1106905" y="598413"/>
                </a:cubicBezTo>
                <a:cubicBezTo>
                  <a:pt x="1087384" y="608174"/>
                  <a:pt x="1032377" y="618004"/>
                  <a:pt x="1010652" y="619039"/>
                </a:cubicBezTo>
                <a:cubicBezTo>
                  <a:pt x="930500" y="622856"/>
                  <a:pt x="850231" y="623622"/>
                  <a:pt x="770021" y="625914"/>
                </a:cubicBezTo>
                <a:lnTo>
                  <a:pt x="673768" y="632789"/>
                </a:lnTo>
                <a:cubicBezTo>
                  <a:pt x="632534" y="635366"/>
                  <a:pt x="591174" y="636085"/>
                  <a:pt x="550015" y="639664"/>
                </a:cubicBezTo>
                <a:cubicBezTo>
                  <a:pt x="538373" y="640676"/>
                  <a:pt x="527222" y="644995"/>
                  <a:pt x="515639" y="646539"/>
                </a:cubicBezTo>
                <a:cubicBezTo>
                  <a:pt x="492809" y="649583"/>
                  <a:pt x="469761" y="650724"/>
                  <a:pt x="446887" y="653415"/>
                </a:cubicBezTo>
                <a:cubicBezTo>
                  <a:pt x="430793" y="655308"/>
                  <a:pt x="414941" y="659391"/>
                  <a:pt x="398761" y="660290"/>
                </a:cubicBezTo>
                <a:cubicBezTo>
                  <a:pt x="332364" y="663979"/>
                  <a:pt x="265840" y="664873"/>
                  <a:pt x="199380" y="667165"/>
                </a:cubicBezTo>
                <a:cubicBezTo>
                  <a:pt x="190213" y="669457"/>
                  <a:pt x="180727" y="670722"/>
                  <a:pt x="171880" y="674040"/>
                </a:cubicBezTo>
                <a:cubicBezTo>
                  <a:pt x="151945" y="681516"/>
                  <a:pt x="140849" y="690144"/>
                  <a:pt x="123753" y="701541"/>
                </a:cubicBezTo>
                <a:cubicBezTo>
                  <a:pt x="119108" y="712379"/>
                  <a:pt x="99178" y="761486"/>
                  <a:pt x="89377" y="777168"/>
                </a:cubicBezTo>
                <a:cubicBezTo>
                  <a:pt x="47878" y="843567"/>
                  <a:pt x="89641" y="761948"/>
                  <a:pt x="48126" y="839045"/>
                </a:cubicBezTo>
                <a:cubicBezTo>
                  <a:pt x="38408" y="857093"/>
                  <a:pt x="20625" y="894046"/>
                  <a:pt x="20625" y="894046"/>
                </a:cubicBezTo>
                <a:cubicBezTo>
                  <a:pt x="18333" y="910088"/>
                  <a:pt x="16214" y="926156"/>
                  <a:pt x="13750" y="942173"/>
                </a:cubicBezTo>
                <a:cubicBezTo>
                  <a:pt x="11630" y="955951"/>
                  <a:pt x="8717" y="969606"/>
                  <a:pt x="6875" y="983424"/>
                </a:cubicBezTo>
                <a:cubicBezTo>
                  <a:pt x="4132" y="1003994"/>
                  <a:pt x="2292" y="1024675"/>
                  <a:pt x="0" y="1045300"/>
                </a:cubicBezTo>
                <a:cubicBezTo>
                  <a:pt x="2292" y="1095718"/>
                  <a:pt x="205" y="1146527"/>
                  <a:pt x="6875" y="1196555"/>
                </a:cubicBezTo>
                <a:cubicBezTo>
                  <a:pt x="9463" y="1215964"/>
                  <a:pt x="18381" y="1234229"/>
                  <a:pt x="27501" y="1251556"/>
                </a:cubicBezTo>
                <a:cubicBezTo>
                  <a:pt x="41418" y="1277998"/>
                  <a:pt x="55638" y="1304973"/>
                  <a:pt x="75627" y="1327183"/>
                </a:cubicBezTo>
                <a:cubicBezTo>
                  <a:pt x="106070" y="1361009"/>
                  <a:pt x="201118" y="1425906"/>
                  <a:pt x="240631" y="1444061"/>
                </a:cubicBezTo>
                <a:cubicBezTo>
                  <a:pt x="294008" y="1468586"/>
                  <a:pt x="348365" y="1492876"/>
                  <a:pt x="405636" y="1505938"/>
                </a:cubicBezTo>
                <a:cubicBezTo>
                  <a:pt x="479909" y="1522878"/>
                  <a:pt x="556890" y="1524272"/>
                  <a:pt x="632517" y="1533439"/>
                </a:cubicBezTo>
                <a:lnTo>
                  <a:pt x="804397" y="1519688"/>
                </a:lnTo>
                <a:cubicBezTo>
                  <a:pt x="938442" y="1510548"/>
                  <a:pt x="894480" y="1504704"/>
                  <a:pt x="969401" y="1519688"/>
                </a:cubicBezTo>
                <a:cubicBezTo>
                  <a:pt x="1130186" y="1592772"/>
                  <a:pt x="951036" y="1517117"/>
                  <a:pt x="1216908" y="1595315"/>
                </a:cubicBezTo>
                <a:cubicBezTo>
                  <a:pt x="1277400" y="1613107"/>
                  <a:pt x="1337119" y="1633774"/>
                  <a:pt x="1395663" y="1657192"/>
                </a:cubicBezTo>
                <a:cubicBezTo>
                  <a:pt x="1440398" y="1675086"/>
                  <a:pt x="1479456" y="1707764"/>
                  <a:pt x="1526292" y="1719069"/>
                </a:cubicBezTo>
                <a:cubicBezTo>
                  <a:pt x="1845829" y="1796198"/>
                  <a:pt x="1609602" y="1744216"/>
                  <a:pt x="1849425" y="1787821"/>
                </a:cubicBezTo>
                <a:cubicBezTo>
                  <a:pt x="1858722" y="1789511"/>
                  <a:pt x="1867524" y="1793756"/>
                  <a:pt x="1876926" y="1794696"/>
                </a:cubicBezTo>
                <a:cubicBezTo>
                  <a:pt x="1913483" y="1798352"/>
                  <a:pt x="1950261" y="1799279"/>
                  <a:pt x="1986929" y="1801571"/>
                </a:cubicBezTo>
                <a:cubicBezTo>
                  <a:pt x="2014448" y="1805160"/>
                  <a:pt x="2166271" y="1827057"/>
                  <a:pt x="2220686" y="1829072"/>
                </a:cubicBezTo>
                <a:cubicBezTo>
                  <a:pt x="2319189" y="1832720"/>
                  <a:pt x="2417775" y="1833655"/>
                  <a:pt x="2516319" y="1835947"/>
                </a:cubicBezTo>
                <a:cubicBezTo>
                  <a:pt x="2575904" y="1833655"/>
                  <a:pt x="2635561" y="1832792"/>
                  <a:pt x="2695074" y="1829072"/>
                </a:cubicBezTo>
                <a:cubicBezTo>
                  <a:pt x="2787601" y="1823289"/>
                  <a:pt x="2824241" y="1818082"/>
                  <a:pt x="2901329" y="1808446"/>
                </a:cubicBezTo>
                <a:cubicBezTo>
                  <a:pt x="2908204" y="1806154"/>
                  <a:pt x="2914963" y="1803478"/>
                  <a:pt x="2921955" y="1801571"/>
                </a:cubicBezTo>
                <a:cubicBezTo>
                  <a:pt x="2963473" y="1790248"/>
                  <a:pt x="2996501" y="1783477"/>
                  <a:pt x="3038833" y="1774070"/>
                </a:cubicBezTo>
                <a:cubicBezTo>
                  <a:pt x="3096113" y="1693879"/>
                  <a:pt x="3052806" y="1757213"/>
                  <a:pt x="3093834" y="1691568"/>
                </a:cubicBezTo>
                <a:cubicBezTo>
                  <a:pt x="3098213" y="1684561"/>
                  <a:pt x="3103485" y="1678116"/>
                  <a:pt x="3107585" y="1670942"/>
                </a:cubicBezTo>
                <a:cubicBezTo>
                  <a:pt x="3112670" y="1662044"/>
                  <a:pt x="3116752" y="1652609"/>
                  <a:pt x="3121335" y="1643442"/>
                </a:cubicBezTo>
                <a:cubicBezTo>
                  <a:pt x="3123627" y="1629692"/>
                  <a:pt x="3125716" y="1615906"/>
                  <a:pt x="3128210" y="1602191"/>
                </a:cubicBezTo>
                <a:cubicBezTo>
                  <a:pt x="3130300" y="1590694"/>
                  <a:pt x="3135086" y="1579501"/>
                  <a:pt x="3135086" y="1567815"/>
                </a:cubicBezTo>
                <a:cubicBezTo>
                  <a:pt x="3135086" y="1544783"/>
                  <a:pt x="3133036" y="1521583"/>
                  <a:pt x="3128210" y="1499063"/>
                </a:cubicBezTo>
                <a:cubicBezTo>
                  <a:pt x="3126063" y="1489042"/>
                  <a:pt x="3119043" y="1480729"/>
                  <a:pt x="3114460" y="1471562"/>
                </a:cubicBezTo>
                <a:cubicBezTo>
                  <a:pt x="3099428" y="1351302"/>
                  <a:pt x="3114152" y="1480522"/>
                  <a:pt x="3100710" y="1272182"/>
                </a:cubicBezTo>
                <a:cubicBezTo>
                  <a:pt x="3099227" y="1249198"/>
                  <a:pt x="3096126" y="1226347"/>
                  <a:pt x="3093834" y="1203430"/>
                </a:cubicBezTo>
                <a:cubicBezTo>
                  <a:pt x="3103001" y="1141553"/>
                  <a:pt x="3109067" y="1079137"/>
                  <a:pt x="3121335" y="1017800"/>
                </a:cubicBezTo>
                <a:cubicBezTo>
                  <a:pt x="3129649" y="976229"/>
                  <a:pt x="3153561" y="915823"/>
                  <a:pt x="3169461" y="873421"/>
                </a:cubicBezTo>
                <a:cubicBezTo>
                  <a:pt x="3176120" y="833469"/>
                  <a:pt x="3178907" y="812220"/>
                  <a:pt x="3190087" y="770293"/>
                </a:cubicBezTo>
                <a:cubicBezTo>
                  <a:pt x="3193821" y="756288"/>
                  <a:pt x="3199254" y="742792"/>
                  <a:pt x="3203837" y="729042"/>
                </a:cubicBezTo>
                <a:cubicBezTo>
                  <a:pt x="3206129" y="687791"/>
                  <a:pt x="3210713" y="646603"/>
                  <a:pt x="3210713" y="605288"/>
                </a:cubicBezTo>
                <a:cubicBezTo>
                  <a:pt x="3210713" y="536498"/>
                  <a:pt x="3209396" y="467598"/>
                  <a:pt x="3203837" y="399033"/>
                </a:cubicBezTo>
                <a:cubicBezTo>
                  <a:pt x="3202489" y="382403"/>
                  <a:pt x="3194133" y="367092"/>
                  <a:pt x="3190087" y="350906"/>
                </a:cubicBezTo>
                <a:cubicBezTo>
                  <a:pt x="3187253" y="339569"/>
                  <a:pt x="3185747" y="327937"/>
                  <a:pt x="3183212" y="316530"/>
                </a:cubicBezTo>
                <a:cubicBezTo>
                  <a:pt x="3181162" y="307306"/>
                  <a:pt x="3178387" y="298254"/>
                  <a:pt x="3176337" y="289030"/>
                </a:cubicBezTo>
                <a:cubicBezTo>
                  <a:pt x="3173802" y="277623"/>
                  <a:pt x="3173455" y="265636"/>
                  <a:pt x="3169461" y="254654"/>
                </a:cubicBezTo>
                <a:cubicBezTo>
                  <a:pt x="3164207" y="240206"/>
                  <a:pt x="3155197" y="227398"/>
                  <a:pt x="3148836" y="213403"/>
                </a:cubicBezTo>
                <a:cubicBezTo>
                  <a:pt x="3136567" y="186410"/>
                  <a:pt x="3137165" y="172166"/>
                  <a:pt x="3114460" y="151526"/>
                </a:cubicBezTo>
                <a:cubicBezTo>
                  <a:pt x="3097502" y="136110"/>
                  <a:pt x="3079109" y="122066"/>
                  <a:pt x="3059458" y="110275"/>
                </a:cubicBezTo>
                <a:cubicBezTo>
                  <a:pt x="3028306" y="91584"/>
                  <a:pt x="2966802" y="75934"/>
                  <a:pt x="2935705" y="69024"/>
                </a:cubicBezTo>
                <a:cubicBezTo>
                  <a:pt x="2829820" y="45494"/>
                  <a:pt x="2776535" y="40745"/>
                  <a:pt x="2660698" y="34648"/>
                </a:cubicBezTo>
                <a:cubicBezTo>
                  <a:pt x="2585141" y="30671"/>
                  <a:pt x="2509443" y="30065"/>
                  <a:pt x="2433816" y="27773"/>
                </a:cubicBezTo>
                <a:cubicBezTo>
                  <a:pt x="2328442" y="6697"/>
                  <a:pt x="2408607" y="10585"/>
                  <a:pt x="2344439" y="7147"/>
                </a:cubicBezTo>
                <a:close/>
              </a:path>
            </a:pathLst>
          </a:custGeom>
          <a:solidFill>
            <a:srgbClr val="FFFF00">
              <a:alpha val="16000"/>
            </a:srgbClr>
          </a:solidFill>
          <a:ln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454290057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879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AFF0-DE33-480B-A52B-A13B01EF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app.py FLASK </a:t>
            </a:r>
            <a:r>
              <a:rPr lang="es-ES" dirty="0" err="1"/>
              <a:t>detail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3CB60-606D-49DC-BD5C-E92632D3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E9B1C-9AA1-4EBC-B188-F605A5208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8342"/>
            <a:ext cx="4340024" cy="4713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5A3AFD-F699-4C5A-BEEE-DF026D37A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407" y="568871"/>
            <a:ext cx="2591986" cy="2019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C44DF8-3928-41AE-8CE7-7D451FA8E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248" y="3007927"/>
            <a:ext cx="3826304" cy="1938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AE5840-608A-40E4-86CE-E3AA597F236D}"/>
              </a:ext>
            </a:extLst>
          </p:cNvPr>
          <p:cNvSpPr txBox="1"/>
          <p:nvPr/>
        </p:nvSpPr>
        <p:spPr>
          <a:xfrm>
            <a:off x="5479526" y="19749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1st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route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B77444-2573-4A37-A4AA-0924BF56A2C1}"/>
              </a:ext>
            </a:extLst>
          </p:cNvPr>
          <p:cNvSpPr txBox="1"/>
          <p:nvPr/>
        </p:nvSpPr>
        <p:spPr>
          <a:xfrm>
            <a:off x="5479526" y="261325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route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FCC830-09B8-4FA5-BCA5-3BCF3AD4690E}"/>
              </a:ext>
            </a:extLst>
          </p:cNvPr>
          <p:cNvSpPr/>
          <p:nvPr/>
        </p:nvSpPr>
        <p:spPr>
          <a:xfrm>
            <a:off x="680643" y="2757290"/>
            <a:ext cx="969402" cy="205010"/>
          </a:xfrm>
          <a:custGeom>
            <a:avLst/>
            <a:gdLst>
              <a:gd name="connsiteX0" fmla="*/ 0 w 969402"/>
              <a:gd name="connsiteY0" fmla="*/ 34169 h 205010"/>
              <a:gd name="connsiteX1" fmla="*/ 34169 w 969402"/>
              <a:gd name="connsiteY1" fmla="*/ 0 h 205010"/>
              <a:gd name="connsiteX2" fmla="*/ 502722 w 969402"/>
              <a:gd name="connsiteY2" fmla="*/ 0 h 205010"/>
              <a:gd name="connsiteX3" fmla="*/ 935233 w 969402"/>
              <a:gd name="connsiteY3" fmla="*/ 0 h 205010"/>
              <a:gd name="connsiteX4" fmla="*/ 969402 w 969402"/>
              <a:gd name="connsiteY4" fmla="*/ 34169 h 205010"/>
              <a:gd name="connsiteX5" fmla="*/ 969402 w 969402"/>
              <a:gd name="connsiteY5" fmla="*/ 170841 h 205010"/>
              <a:gd name="connsiteX6" fmla="*/ 935233 w 969402"/>
              <a:gd name="connsiteY6" fmla="*/ 205010 h 205010"/>
              <a:gd name="connsiteX7" fmla="*/ 484701 w 969402"/>
              <a:gd name="connsiteY7" fmla="*/ 205010 h 205010"/>
              <a:gd name="connsiteX8" fmla="*/ 34169 w 969402"/>
              <a:gd name="connsiteY8" fmla="*/ 205010 h 205010"/>
              <a:gd name="connsiteX9" fmla="*/ 0 w 969402"/>
              <a:gd name="connsiteY9" fmla="*/ 170841 h 205010"/>
              <a:gd name="connsiteX10" fmla="*/ 0 w 969402"/>
              <a:gd name="connsiteY10" fmla="*/ 34169 h 2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9402" h="205010" extrusionOk="0">
                <a:moveTo>
                  <a:pt x="0" y="34169"/>
                </a:moveTo>
                <a:cubicBezTo>
                  <a:pt x="-1670" y="14268"/>
                  <a:pt x="11236" y="1524"/>
                  <a:pt x="34169" y="0"/>
                </a:cubicBezTo>
                <a:cubicBezTo>
                  <a:pt x="176809" y="-46905"/>
                  <a:pt x="393971" y="47653"/>
                  <a:pt x="502722" y="0"/>
                </a:cubicBezTo>
                <a:cubicBezTo>
                  <a:pt x="611473" y="-47653"/>
                  <a:pt x="787893" y="31491"/>
                  <a:pt x="935233" y="0"/>
                </a:cubicBezTo>
                <a:cubicBezTo>
                  <a:pt x="950491" y="-1977"/>
                  <a:pt x="973636" y="17321"/>
                  <a:pt x="969402" y="34169"/>
                </a:cubicBezTo>
                <a:cubicBezTo>
                  <a:pt x="975713" y="67433"/>
                  <a:pt x="966530" y="113059"/>
                  <a:pt x="969402" y="170841"/>
                </a:cubicBezTo>
                <a:cubicBezTo>
                  <a:pt x="971198" y="186789"/>
                  <a:pt x="950214" y="208428"/>
                  <a:pt x="935233" y="205010"/>
                </a:cubicBezTo>
                <a:cubicBezTo>
                  <a:pt x="820401" y="248948"/>
                  <a:pt x="654969" y="184274"/>
                  <a:pt x="484701" y="205010"/>
                </a:cubicBezTo>
                <a:cubicBezTo>
                  <a:pt x="314433" y="225746"/>
                  <a:pt x="221008" y="184574"/>
                  <a:pt x="34169" y="205010"/>
                </a:cubicBezTo>
                <a:cubicBezTo>
                  <a:pt x="14061" y="204939"/>
                  <a:pt x="960" y="187079"/>
                  <a:pt x="0" y="170841"/>
                </a:cubicBezTo>
                <a:cubicBezTo>
                  <a:pt x="-1068" y="114437"/>
                  <a:pt x="15794" y="63886"/>
                  <a:pt x="0" y="3416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E79E6FE-8673-4EA1-8FA5-1ECD124F395B}"/>
              </a:ext>
            </a:extLst>
          </p:cNvPr>
          <p:cNvSpPr/>
          <p:nvPr/>
        </p:nvSpPr>
        <p:spPr>
          <a:xfrm>
            <a:off x="668039" y="3480331"/>
            <a:ext cx="1545772" cy="205010"/>
          </a:xfrm>
          <a:custGeom>
            <a:avLst/>
            <a:gdLst>
              <a:gd name="connsiteX0" fmla="*/ 0 w 1545772"/>
              <a:gd name="connsiteY0" fmla="*/ 34169 h 205010"/>
              <a:gd name="connsiteX1" fmla="*/ 34169 w 1545772"/>
              <a:gd name="connsiteY1" fmla="*/ 0 h 205010"/>
              <a:gd name="connsiteX2" fmla="*/ 556196 w 1545772"/>
              <a:gd name="connsiteY2" fmla="*/ 0 h 205010"/>
              <a:gd name="connsiteX3" fmla="*/ 1033899 w 1545772"/>
              <a:gd name="connsiteY3" fmla="*/ 0 h 205010"/>
              <a:gd name="connsiteX4" fmla="*/ 1511603 w 1545772"/>
              <a:gd name="connsiteY4" fmla="*/ 0 h 205010"/>
              <a:gd name="connsiteX5" fmla="*/ 1545772 w 1545772"/>
              <a:gd name="connsiteY5" fmla="*/ 34169 h 205010"/>
              <a:gd name="connsiteX6" fmla="*/ 1545772 w 1545772"/>
              <a:gd name="connsiteY6" fmla="*/ 170841 h 205010"/>
              <a:gd name="connsiteX7" fmla="*/ 1511603 w 1545772"/>
              <a:gd name="connsiteY7" fmla="*/ 205010 h 205010"/>
              <a:gd name="connsiteX8" fmla="*/ 1048674 w 1545772"/>
              <a:gd name="connsiteY8" fmla="*/ 205010 h 205010"/>
              <a:gd name="connsiteX9" fmla="*/ 556196 w 1545772"/>
              <a:gd name="connsiteY9" fmla="*/ 205010 h 205010"/>
              <a:gd name="connsiteX10" fmla="*/ 34169 w 1545772"/>
              <a:gd name="connsiteY10" fmla="*/ 205010 h 205010"/>
              <a:gd name="connsiteX11" fmla="*/ 0 w 1545772"/>
              <a:gd name="connsiteY11" fmla="*/ 170841 h 205010"/>
              <a:gd name="connsiteX12" fmla="*/ 0 w 1545772"/>
              <a:gd name="connsiteY12" fmla="*/ 34169 h 2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45772" h="205010" extrusionOk="0">
                <a:moveTo>
                  <a:pt x="0" y="34169"/>
                </a:moveTo>
                <a:cubicBezTo>
                  <a:pt x="-1670" y="14268"/>
                  <a:pt x="11236" y="1524"/>
                  <a:pt x="34169" y="0"/>
                </a:cubicBezTo>
                <a:cubicBezTo>
                  <a:pt x="230616" y="-18091"/>
                  <a:pt x="321772" y="42956"/>
                  <a:pt x="556196" y="0"/>
                </a:cubicBezTo>
                <a:cubicBezTo>
                  <a:pt x="790620" y="-42956"/>
                  <a:pt x="839869" y="6336"/>
                  <a:pt x="1033899" y="0"/>
                </a:cubicBezTo>
                <a:cubicBezTo>
                  <a:pt x="1227929" y="-6336"/>
                  <a:pt x="1357461" y="30299"/>
                  <a:pt x="1511603" y="0"/>
                </a:cubicBezTo>
                <a:cubicBezTo>
                  <a:pt x="1529984" y="-1579"/>
                  <a:pt x="1547041" y="10602"/>
                  <a:pt x="1545772" y="34169"/>
                </a:cubicBezTo>
                <a:cubicBezTo>
                  <a:pt x="1558228" y="66710"/>
                  <a:pt x="1543960" y="139906"/>
                  <a:pt x="1545772" y="170841"/>
                </a:cubicBezTo>
                <a:cubicBezTo>
                  <a:pt x="1545213" y="184379"/>
                  <a:pt x="1528729" y="207435"/>
                  <a:pt x="1511603" y="205010"/>
                </a:cubicBezTo>
                <a:cubicBezTo>
                  <a:pt x="1335702" y="241694"/>
                  <a:pt x="1214342" y="200609"/>
                  <a:pt x="1048674" y="205010"/>
                </a:cubicBezTo>
                <a:cubicBezTo>
                  <a:pt x="883006" y="209411"/>
                  <a:pt x="725300" y="151085"/>
                  <a:pt x="556196" y="205010"/>
                </a:cubicBezTo>
                <a:cubicBezTo>
                  <a:pt x="387092" y="258935"/>
                  <a:pt x="250379" y="153833"/>
                  <a:pt x="34169" y="205010"/>
                </a:cubicBezTo>
                <a:cubicBezTo>
                  <a:pt x="17127" y="203202"/>
                  <a:pt x="4095" y="187072"/>
                  <a:pt x="0" y="170841"/>
                </a:cubicBezTo>
                <a:cubicBezTo>
                  <a:pt x="-2842" y="129004"/>
                  <a:pt x="5096" y="71612"/>
                  <a:pt x="0" y="3416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CF451C4-43D9-41AB-884F-6C35DA9D6D52}"/>
                  </a:ext>
                </a:extLst>
              </p14:cNvPr>
              <p14:cNvContentPartPr/>
              <p14:nvPr/>
            </p14:nvContentPartPr>
            <p14:xfrm>
              <a:off x="5561781" y="3162221"/>
              <a:ext cx="732600" cy="48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CF451C4-43D9-41AB-884F-6C35DA9D6D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5781" y="3090221"/>
                <a:ext cx="804240" cy="19224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AFDB63-80E9-411F-A616-01FE94312B05}"/>
              </a:ext>
            </a:extLst>
          </p:cNvPr>
          <p:cNvCxnSpPr/>
          <p:nvPr/>
        </p:nvCxnSpPr>
        <p:spPr>
          <a:xfrm flipV="1">
            <a:off x="1650045" y="566826"/>
            <a:ext cx="3911736" cy="2300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E4EDEF-43EF-4335-96AD-EE03350E96EA}"/>
              </a:ext>
            </a:extLst>
          </p:cNvPr>
          <p:cNvCxnSpPr>
            <a:cxnSpLocks/>
          </p:cNvCxnSpPr>
          <p:nvPr/>
        </p:nvCxnSpPr>
        <p:spPr>
          <a:xfrm flipV="1">
            <a:off x="2213811" y="3003875"/>
            <a:ext cx="3265715" cy="606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796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AFF0-DE33-480B-A52B-A13B01EF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app.py FLASK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n-US" dirty="0">
                <a:solidFill>
                  <a:srgbClr val="0070C0"/>
                </a:solidFill>
              </a:rPr>
              <a:t>/JSON/FL for a specific state selected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3CB60-606D-49DC-BD5C-E92632D3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394DC-F547-44A3-B95A-5A07B24A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1" y="589149"/>
            <a:ext cx="8862117" cy="39652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740D552-65F5-4DBF-AA38-AE5D3E1C4306}"/>
                  </a:ext>
                </a:extLst>
              </p14:cNvPr>
              <p14:cNvContentPartPr/>
              <p14:nvPr/>
            </p14:nvContentPartPr>
            <p14:xfrm>
              <a:off x="2055381" y="1023821"/>
              <a:ext cx="123480" cy="7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740D552-65F5-4DBF-AA38-AE5D3E1C43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9381" y="952181"/>
                <a:ext cx="1951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3335D63-239C-4948-8AD5-89619A7D4338}"/>
                  </a:ext>
                </a:extLst>
              </p14:cNvPr>
              <p14:cNvContentPartPr/>
              <p14:nvPr/>
            </p14:nvContentPartPr>
            <p14:xfrm>
              <a:off x="7294101" y="1443221"/>
              <a:ext cx="445680" cy="41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3335D63-239C-4948-8AD5-89619A7D43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58461" y="1371581"/>
                <a:ext cx="5173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15408D-E80D-4AB8-AB30-6E0DF3D5139C}"/>
                  </a:ext>
                </a:extLst>
              </p14:cNvPr>
              <p14:cNvContentPartPr/>
              <p14:nvPr/>
            </p14:nvContentPartPr>
            <p14:xfrm>
              <a:off x="7610541" y="1587941"/>
              <a:ext cx="48168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15408D-E80D-4AB8-AB30-6E0DF3D513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74901" y="1515941"/>
                <a:ext cx="5533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11349CD-6B7B-45A3-A8FF-1C3ADA60D6EC}"/>
                  </a:ext>
                </a:extLst>
              </p14:cNvPr>
              <p14:cNvContentPartPr/>
              <p14:nvPr/>
            </p14:nvContentPartPr>
            <p14:xfrm>
              <a:off x="7686141" y="1711781"/>
              <a:ext cx="439560" cy="7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11349CD-6B7B-45A3-A8FF-1C3ADA60D6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50501" y="1639781"/>
                <a:ext cx="5112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5CB4FC-01A4-49A3-BF03-BAEBA24B2147}"/>
                  </a:ext>
                </a:extLst>
              </p14:cNvPr>
              <p14:cNvContentPartPr/>
              <p14:nvPr/>
            </p14:nvContentPartPr>
            <p14:xfrm>
              <a:off x="7445661" y="1835621"/>
              <a:ext cx="408960" cy="21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5CB4FC-01A4-49A3-BF03-BAEBA24B214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09661" y="1763621"/>
                <a:ext cx="4806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1C06444-0F90-48DE-B515-F2B57700819C}"/>
                  </a:ext>
                </a:extLst>
              </p14:cNvPr>
              <p14:cNvContentPartPr/>
              <p14:nvPr/>
            </p14:nvContentPartPr>
            <p14:xfrm>
              <a:off x="7328661" y="1952261"/>
              <a:ext cx="4719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1C06444-0F90-48DE-B515-F2B57700819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93021" y="1880621"/>
                <a:ext cx="543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32C4449-4C22-415A-9A65-80780371E64E}"/>
                  </a:ext>
                </a:extLst>
              </p14:cNvPr>
              <p14:cNvContentPartPr/>
              <p14:nvPr/>
            </p14:nvContentPartPr>
            <p14:xfrm>
              <a:off x="6696141" y="2064581"/>
              <a:ext cx="497520" cy="18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32C4449-4C22-415A-9A65-80780371E64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60501" y="1992581"/>
                <a:ext cx="5691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3030DA8-8D97-4602-8EF8-3BAAB3E12051}"/>
                  </a:ext>
                </a:extLst>
              </p14:cNvPr>
              <p14:cNvContentPartPr/>
              <p14:nvPr/>
            </p14:nvContentPartPr>
            <p14:xfrm>
              <a:off x="6297261" y="3561101"/>
              <a:ext cx="556560" cy="21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3030DA8-8D97-4602-8EF8-3BAAB3E1205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61621" y="3489461"/>
                <a:ext cx="6282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27D967D-4B95-4A1E-941D-7883355DF27F}"/>
                  </a:ext>
                </a:extLst>
              </p14:cNvPr>
              <p14:cNvContentPartPr/>
              <p14:nvPr/>
            </p14:nvContentPartPr>
            <p14:xfrm>
              <a:off x="6393741" y="4000661"/>
              <a:ext cx="499680" cy="28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27D967D-4B95-4A1E-941D-7883355DF27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58101" y="3928661"/>
                <a:ext cx="57132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0918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lang="en-US" altLang="en-US" sz="1600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kumimoji="0" lang="en-US" altLang="en-US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lang="en-US" altLang="en-US" sz="1600" b="1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lang="es-ES" altLang="en-US" sz="1050" b="1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26" y="3852426"/>
            <a:ext cx="4137980" cy="343635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44443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</a:t>
            </a:r>
            <a:r>
              <a:rPr lang="es-ES" dirty="0" err="1">
                <a:solidFill>
                  <a:srgbClr val="0070C0"/>
                </a:solidFill>
              </a:rPr>
              <a:t>Structure</a:t>
            </a:r>
            <a:r>
              <a:rPr lang="es-ES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38B25-ABD7-4842-9054-8B74BD0D2D9D}"/>
              </a:ext>
            </a:extLst>
          </p:cNvPr>
          <p:cNvSpPr/>
          <p:nvPr/>
        </p:nvSpPr>
        <p:spPr>
          <a:xfrm>
            <a:off x="4892040" y="457200"/>
            <a:ext cx="3479220" cy="4526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3A088-0945-423B-A8A3-2CD26D9B9F1D}"/>
              </a:ext>
            </a:extLst>
          </p:cNvPr>
          <p:cNvSpPr/>
          <p:nvPr/>
        </p:nvSpPr>
        <p:spPr>
          <a:xfrm>
            <a:off x="5132070" y="952500"/>
            <a:ext cx="2999160" cy="63627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Jumbo container</a:t>
            </a:r>
            <a:endParaRPr lang="es-E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F1CF85-3105-4477-8625-11D6FF1F15FA}"/>
              </a:ext>
            </a:extLst>
          </p:cNvPr>
          <p:cNvSpPr/>
          <p:nvPr/>
        </p:nvSpPr>
        <p:spPr>
          <a:xfrm>
            <a:off x="5132070" y="1671354"/>
            <a:ext cx="1468571" cy="325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Dropdown menu</a:t>
            </a:r>
            <a:endParaRPr lang="es-ES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887056-6F8E-41E0-853A-74CA66BEDF17}"/>
              </a:ext>
            </a:extLst>
          </p:cNvPr>
          <p:cNvSpPr/>
          <p:nvPr/>
        </p:nvSpPr>
        <p:spPr>
          <a:xfrm>
            <a:off x="5132069" y="2079077"/>
            <a:ext cx="1468571" cy="8451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GAUGE indicator</a:t>
            </a:r>
            <a:endParaRPr lang="es-ES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139834-64E7-43F0-973E-E9434F8EA75E}"/>
              </a:ext>
            </a:extLst>
          </p:cNvPr>
          <p:cNvSpPr/>
          <p:nvPr/>
        </p:nvSpPr>
        <p:spPr>
          <a:xfrm>
            <a:off x="6662659" y="1671353"/>
            <a:ext cx="1468571" cy="12528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BAR graph</a:t>
            </a:r>
            <a:endParaRPr lang="es-ES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07138B-22DA-42B7-BB0C-5C9DDC6632A2}"/>
              </a:ext>
            </a:extLst>
          </p:cNvPr>
          <p:cNvSpPr/>
          <p:nvPr/>
        </p:nvSpPr>
        <p:spPr>
          <a:xfrm>
            <a:off x="4940709" y="2961467"/>
            <a:ext cx="3364517" cy="19611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Mapbox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interactive map with markers</a:t>
            </a:r>
            <a:endParaRPr lang="es-E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980FE7-CBE0-4620-96CB-614E71DA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92" y="505328"/>
            <a:ext cx="3265271" cy="452628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4F9DF0-4D09-487E-A7C5-030E0F280FF1}"/>
              </a:ext>
            </a:extLst>
          </p:cNvPr>
          <p:cNvCxnSpPr>
            <a:cxnSpLocks/>
          </p:cNvCxnSpPr>
          <p:nvPr/>
        </p:nvCxnSpPr>
        <p:spPr>
          <a:xfrm flipV="1">
            <a:off x="426262" y="2951688"/>
            <a:ext cx="8312101" cy="9779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608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DE118-0CB0-4524-9C61-B246950F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54" y="531210"/>
            <a:ext cx="5673475" cy="441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89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</a:t>
            </a:r>
            <a:r>
              <a:rPr lang="es-ES" dirty="0" err="1">
                <a:solidFill>
                  <a:srgbClr val="0070C0"/>
                </a:solidFill>
              </a:rPr>
              <a:t>Hover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over</a:t>
            </a:r>
            <a:r>
              <a:rPr lang="es-ES" dirty="0">
                <a:solidFill>
                  <a:srgbClr val="0070C0"/>
                </a:solidFill>
              </a:rPr>
              <a:t> bar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C182C8-475A-45C4-BA0E-EDDEE4DF9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23" y="467213"/>
            <a:ext cx="6236309" cy="453780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2EB9A2-C3E3-4230-95CE-717ADC7B2E4C}"/>
              </a:ext>
            </a:extLst>
          </p:cNvPr>
          <p:cNvSpPr/>
          <p:nvPr/>
        </p:nvSpPr>
        <p:spPr>
          <a:xfrm>
            <a:off x="3623223" y="2708614"/>
            <a:ext cx="2475068" cy="205010"/>
          </a:xfrm>
          <a:custGeom>
            <a:avLst/>
            <a:gdLst>
              <a:gd name="connsiteX0" fmla="*/ 0 w 2475068"/>
              <a:gd name="connsiteY0" fmla="*/ 34169 h 205010"/>
              <a:gd name="connsiteX1" fmla="*/ 34169 w 2475068"/>
              <a:gd name="connsiteY1" fmla="*/ 0 h 205010"/>
              <a:gd name="connsiteX2" fmla="*/ 563650 w 2475068"/>
              <a:gd name="connsiteY2" fmla="*/ 0 h 205010"/>
              <a:gd name="connsiteX3" fmla="*/ 1020928 w 2475068"/>
              <a:gd name="connsiteY3" fmla="*/ 0 h 205010"/>
              <a:gd name="connsiteX4" fmla="*/ 1454140 w 2475068"/>
              <a:gd name="connsiteY4" fmla="*/ 0 h 205010"/>
              <a:gd name="connsiteX5" fmla="*/ 1959553 w 2475068"/>
              <a:gd name="connsiteY5" fmla="*/ 0 h 205010"/>
              <a:gd name="connsiteX6" fmla="*/ 2440899 w 2475068"/>
              <a:gd name="connsiteY6" fmla="*/ 0 h 205010"/>
              <a:gd name="connsiteX7" fmla="*/ 2475068 w 2475068"/>
              <a:gd name="connsiteY7" fmla="*/ 34169 h 205010"/>
              <a:gd name="connsiteX8" fmla="*/ 2475068 w 2475068"/>
              <a:gd name="connsiteY8" fmla="*/ 170841 h 205010"/>
              <a:gd name="connsiteX9" fmla="*/ 2440899 w 2475068"/>
              <a:gd name="connsiteY9" fmla="*/ 205010 h 205010"/>
              <a:gd name="connsiteX10" fmla="*/ 1959553 w 2475068"/>
              <a:gd name="connsiteY10" fmla="*/ 205010 h 205010"/>
              <a:gd name="connsiteX11" fmla="*/ 1502274 w 2475068"/>
              <a:gd name="connsiteY11" fmla="*/ 205010 h 205010"/>
              <a:gd name="connsiteX12" fmla="*/ 972794 w 2475068"/>
              <a:gd name="connsiteY12" fmla="*/ 205010 h 205010"/>
              <a:gd name="connsiteX13" fmla="*/ 443313 w 2475068"/>
              <a:gd name="connsiteY13" fmla="*/ 205010 h 205010"/>
              <a:gd name="connsiteX14" fmla="*/ 34169 w 2475068"/>
              <a:gd name="connsiteY14" fmla="*/ 205010 h 205010"/>
              <a:gd name="connsiteX15" fmla="*/ 0 w 2475068"/>
              <a:gd name="connsiteY15" fmla="*/ 170841 h 205010"/>
              <a:gd name="connsiteX16" fmla="*/ 0 w 2475068"/>
              <a:gd name="connsiteY16" fmla="*/ 34169 h 2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75068" h="205010" extrusionOk="0">
                <a:moveTo>
                  <a:pt x="0" y="34169"/>
                </a:moveTo>
                <a:cubicBezTo>
                  <a:pt x="-1670" y="14268"/>
                  <a:pt x="11236" y="1524"/>
                  <a:pt x="34169" y="0"/>
                </a:cubicBezTo>
                <a:cubicBezTo>
                  <a:pt x="213750" y="-39715"/>
                  <a:pt x="448040" y="683"/>
                  <a:pt x="563650" y="0"/>
                </a:cubicBezTo>
                <a:cubicBezTo>
                  <a:pt x="679260" y="-683"/>
                  <a:pt x="850363" y="19441"/>
                  <a:pt x="1020928" y="0"/>
                </a:cubicBezTo>
                <a:cubicBezTo>
                  <a:pt x="1191493" y="-19441"/>
                  <a:pt x="1270250" y="28984"/>
                  <a:pt x="1454140" y="0"/>
                </a:cubicBezTo>
                <a:cubicBezTo>
                  <a:pt x="1638030" y="-28984"/>
                  <a:pt x="1823837" y="15773"/>
                  <a:pt x="1959553" y="0"/>
                </a:cubicBezTo>
                <a:cubicBezTo>
                  <a:pt x="2095269" y="-15773"/>
                  <a:pt x="2236907" y="30078"/>
                  <a:pt x="2440899" y="0"/>
                </a:cubicBezTo>
                <a:cubicBezTo>
                  <a:pt x="2461566" y="-2923"/>
                  <a:pt x="2471178" y="18716"/>
                  <a:pt x="2475068" y="34169"/>
                </a:cubicBezTo>
                <a:cubicBezTo>
                  <a:pt x="2490460" y="81864"/>
                  <a:pt x="2472821" y="129513"/>
                  <a:pt x="2475068" y="170841"/>
                </a:cubicBezTo>
                <a:cubicBezTo>
                  <a:pt x="2477735" y="190353"/>
                  <a:pt x="2454341" y="204132"/>
                  <a:pt x="2440899" y="205010"/>
                </a:cubicBezTo>
                <a:cubicBezTo>
                  <a:pt x="2225549" y="219571"/>
                  <a:pt x="2131206" y="201221"/>
                  <a:pt x="1959553" y="205010"/>
                </a:cubicBezTo>
                <a:cubicBezTo>
                  <a:pt x="1787900" y="208799"/>
                  <a:pt x="1689283" y="187948"/>
                  <a:pt x="1502274" y="205010"/>
                </a:cubicBezTo>
                <a:cubicBezTo>
                  <a:pt x="1315265" y="222072"/>
                  <a:pt x="1210639" y="154264"/>
                  <a:pt x="972794" y="205010"/>
                </a:cubicBezTo>
                <a:cubicBezTo>
                  <a:pt x="734949" y="255756"/>
                  <a:pt x="569081" y="202584"/>
                  <a:pt x="443313" y="205010"/>
                </a:cubicBezTo>
                <a:cubicBezTo>
                  <a:pt x="317545" y="207436"/>
                  <a:pt x="134741" y="180590"/>
                  <a:pt x="34169" y="205010"/>
                </a:cubicBezTo>
                <a:cubicBezTo>
                  <a:pt x="14523" y="204279"/>
                  <a:pt x="-1871" y="186915"/>
                  <a:pt x="0" y="170841"/>
                </a:cubicBezTo>
                <a:cubicBezTo>
                  <a:pt x="-13953" y="125070"/>
                  <a:pt x="6968" y="96206"/>
                  <a:pt x="0" y="3416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1286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</a:t>
            </a:r>
            <a:r>
              <a:rPr lang="es-ES" dirty="0" err="1">
                <a:solidFill>
                  <a:srgbClr val="0070C0"/>
                </a:solidFill>
              </a:rPr>
              <a:t>Lower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part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interactive</a:t>
            </a:r>
            <a:r>
              <a:rPr lang="es-ES" dirty="0">
                <a:solidFill>
                  <a:srgbClr val="0070C0"/>
                </a:solidFill>
              </a:rPr>
              <a:t> drill </a:t>
            </a:r>
            <a:r>
              <a:rPr lang="es-ES" dirty="0" err="1">
                <a:solidFill>
                  <a:srgbClr val="0070C0"/>
                </a:solidFill>
              </a:rPr>
              <a:t>down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map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31DDF-65E7-4848-B70B-5DB9481B1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54" y="572999"/>
            <a:ext cx="5332527" cy="4377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5C61EF-6B6B-477B-BA62-5D80A233F8A7}"/>
              </a:ext>
            </a:extLst>
          </p:cNvPr>
          <p:cNvSpPr txBox="1"/>
          <p:nvPr/>
        </p:nvSpPr>
        <p:spPr>
          <a:xfrm>
            <a:off x="5857659" y="2571750"/>
            <a:ext cx="3172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Also serves as “heat map”.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color by density or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concentration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601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Zoom </a:t>
            </a:r>
            <a:r>
              <a:rPr lang="es-ES" dirty="0" err="1">
                <a:solidFill>
                  <a:srgbClr val="0070C0"/>
                </a:solidFill>
              </a:rPr>
              <a:t>detail</a:t>
            </a:r>
            <a:r>
              <a:rPr lang="es-ES" dirty="0">
                <a:solidFill>
                  <a:srgbClr val="0070C0"/>
                </a:solidFill>
              </a:rPr>
              <a:t> and </a:t>
            </a:r>
            <a:r>
              <a:rPr lang="es-ES" dirty="0" err="1">
                <a:solidFill>
                  <a:srgbClr val="0070C0"/>
                </a:solidFill>
              </a:rPr>
              <a:t>tipbox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0203D-F6A8-4C8E-B07C-36EAB344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4" y="515192"/>
            <a:ext cx="5651107" cy="419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49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BB4BB-3EAB-431C-9F3C-3BEC6F02B0ED}"/>
              </a:ext>
            </a:extLst>
          </p:cNvPr>
          <p:cNvSpPr txBox="1"/>
          <p:nvPr/>
        </p:nvSpPr>
        <p:spPr>
          <a:xfrm>
            <a:off x="379220" y="1244092"/>
            <a:ext cx="590470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2000" b="1" kern="1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Project Description</a:t>
            </a:r>
            <a:endParaRPr lang="en-US" sz="1200" kern="100" dirty="0">
              <a:solidFill>
                <a:srgbClr val="FF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lang="en-US" sz="12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285750" marR="0" indent="-285750" algn="just" latinLnBrk="1">
              <a:spcBef>
                <a:spcPts val="0"/>
              </a:spcBef>
              <a:spcAft>
                <a:spcPts val="1200"/>
              </a:spcAft>
              <a:buBlip>
                <a:blip r:embed="rId2"/>
              </a:buBlip>
            </a:pPr>
            <a:r>
              <a:rPr lang="en-US" sz="18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Provide a dashboard analysis of fast-food restaurants nationally and across USA states and locations</a:t>
            </a:r>
          </a:p>
          <a:p>
            <a:pPr marL="285750" marR="0" indent="-285750" algn="just" latinLnBrk="1">
              <a:spcBef>
                <a:spcPts val="0"/>
              </a:spcBef>
              <a:spcAft>
                <a:spcPts val="1200"/>
              </a:spcAft>
              <a:buBlip>
                <a:blip r:embed="rId2"/>
              </a:buBlip>
            </a:pPr>
            <a:r>
              <a:rPr lang="en-US" sz="18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Locate them geospatially (states and cities / towns) </a:t>
            </a:r>
          </a:p>
          <a:p>
            <a:pPr marL="285750" indent="-285750" algn="just" latinLnBrk="1">
              <a:spcAft>
                <a:spcPts val="1200"/>
              </a:spcAft>
              <a:buBlip>
                <a:blip r:embed="rId2"/>
              </a:buBlip>
            </a:pPr>
            <a:r>
              <a:rPr lang="en-US" kern="100" dirty="0"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Filter them by states</a:t>
            </a:r>
            <a:endParaRPr lang="en-US" sz="12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441A1-8B8A-470D-BA28-27BA11D9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924" y="1244092"/>
            <a:ext cx="2062856" cy="218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35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DROPDOWN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818D1-11F3-4CDA-8BE1-00846160D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40" y="356832"/>
            <a:ext cx="6352152" cy="454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41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3" y="29321"/>
            <a:ext cx="8735499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DROPDOWN SELECTION. </a:t>
            </a:r>
            <a:r>
              <a:rPr lang="es-ES" dirty="0" err="1">
                <a:solidFill>
                  <a:srgbClr val="0070C0"/>
                </a:solidFill>
              </a:rPr>
              <a:t>Refreshed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results</a:t>
            </a:r>
            <a:r>
              <a:rPr lang="es-ES" dirty="0">
                <a:solidFill>
                  <a:srgbClr val="0070C0"/>
                </a:solidFill>
              </a:rPr>
              <a:t> gauge &amp; </a:t>
            </a:r>
            <a:r>
              <a:rPr lang="es-ES" dirty="0" err="1">
                <a:solidFill>
                  <a:srgbClr val="0070C0"/>
                </a:solidFill>
              </a:rPr>
              <a:t>bars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20AFC-19F4-418C-9A10-1F2AF0B87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85" y="487158"/>
            <a:ext cx="6145690" cy="451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9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E16AE-ED37-44B9-A51B-4915F1E60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9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sym typeface="Nuni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lang="en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74143-4BB5-4715-85CB-51E757EEB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84" y="393510"/>
            <a:ext cx="5574969" cy="4231004"/>
          </a:xfrm>
          <a:prstGeom prst="rect">
            <a:avLst/>
          </a:prstGeom>
        </p:spPr>
      </p:pic>
      <p:pic>
        <p:nvPicPr>
          <p:cNvPr id="13" name="Picture 12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B1B1CFAC-A6AB-4933-A47A-6AF862C438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0" y="3045707"/>
            <a:ext cx="1557668" cy="198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4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lang="en-US" altLang="en-US" sz="1600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kumimoji="0" lang="en-US" altLang="en-US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lang="en-US" altLang="en-US" sz="1600" b="1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lang="es-ES" altLang="en-US" sz="1050" b="1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973" y="1388417"/>
            <a:ext cx="3292332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0541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BB4BB-3EAB-431C-9F3C-3BEC6F02B0ED}"/>
              </a:ext>
            </a:extLst>
          </p:cNvPr>
          <p:cNvSpPr txBox="1"/>
          <p:nvPr/>
        </p:nvSpPr>
        <p:spPr>
          <a:xfrm>
            <a:off x="249739" y="743888"/>
            <a:ext cx="6584198" cy="36009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 kumimoji="0" sz="1600" b="1" i="0" u="none" strike="noStrike" kern="0" cap="none" spc="0" normalizeH="0" baseline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</a:defRPr>
            </a:lvl1pPr>
            <a:lvl2pPr marL="800100" lvl="1" indent="-342900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 kumimoji="0" sz="1600" i="0" u="none" strike="noStrike" kern="0" cap="none" spc="0" normalizeH="0" baseline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</a:defRPr>
            </a:lvl2pPr>
            <a:lvl3pPr marL="1085850" indent="-171450">
              <a:defRPr sz="1400">
                <a:latin typeface="Arial" panose="020B0604020202020204" pitchFamily="34" charset="0"/>
              </a:defRPr>
            </a:lvl3pPr>
            <a:lvl4pPr marL="1600200" indent="-228600">
              <a:defRPr sz="1400">
                <a:latin typeface="Arial" panose="020B0604020202020204" pitchFamily="34" charset="0"/>
              </a:defRPr>
            </a:lvl4pPr>
            <a:lvl5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 sz="1400" kern="0">
                <a:solidFill>
                  <a:srgbClr val="1E1E1E">
                    <a:lumMod val="50000"/>
                  </a:srgbClr>
                </a:solidFill>
                <a:latin typeface="Arial" panose="020B0604020202020204" pitchFamily="34" charset="0"/>
                <a:ea typeface="Verdana" panose="020B0604030504040204" pitchFamily="34" charset="0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9pPr>
          </a:lstStyle>
          <a:p>
            <a:r>
              <a:rPr lang="en-US" sz="1400" b="0" dirty="0"/>
              <a:t>Your visualization must include a Python </a:t>
            </a:r>
            <a:r>
              <a:rPr lang="en-US" sz="1400" b="0" dirty="0">
                <a:highlight>
                  <a:srgbClr val="FFFF00"/>
                </a:highlight>
              </a:rPr>
              <a:t>Flask – powered API, HTML/CSS, JavaScript,</a:t>
            </a:r>
            <a:r>
              <a:rPr lang="en-US" sz="1400" b="0" dirty="0"/>
              <a:t> and at least one database (SQL, </a:t>
            </a:r>
            <a:r>
              <a:rPr lang="en-US" sz="1400" b="0" dirty="0">
                <a:highlight>
                  <a:srgbClr val="FFFF00"/>
                </a:highlight>
              </a:rPr>
              <a:t>MongoDB,</a:t>
            </a:r>
            <a:r>
              <a:rPr lang="en-US" sz="1400" b="0" dirty="0"/>
              <a:t> SQLite, </a:t>
            </a:r>
            <a:r>
              <a:rPr lang="en-US" sz="1400" b="0" dirty="0" err="1"/>
              <a:t>etc</a:t>
            </a:r>
            <a:r>
              <a:rPr lang="en-US" sz="1400" b="0" dirty="0"/>
              <a:t>)</a:t>
            </a:r>
          </a:p>
          <a:p>
            <a:r>
              <a:rPr lang="en-US" sz="1400" b="0" dirty="0"/>
              <a:t>Your project should fall into one of the below 4 tracks:</a:t>
            </a:r>
          </a:p>
          <a:p>
            <a:pPr lvl="1"/>
            <a:r>
              <a:rPr lang="en-US" sz="1400" dirty="0"/>
              <a:t>A custom “creative” D3.js project (i.e. a nonstandard graph or chart)</a:t>
            </a:r>
          </a:p>
          <a:p>
            <a:pPr lvl="1"/>
            <a:r>
              <a:rPr lang="en-US" sz="1400" dirty="0"/>
              <a:t>A combination of web scraping and Leaflet or </a:t>
            </a:r>
            <a:r>
              <a:rPr lang="en-US" sz="1400" dirty="0" err="1"/>
              <a:t>Plotly</a:t>
            </a:r>
            <a:endParaRPr lang="en-US" sz="1400" dirty="0"/>
          </a:p>
          <a:p>
            <a:pPr lvl="1"/>
            <a:r>
              <a:rPr lang="en-US" sz="1400" dirty="0"/>
              <a:t>A </a:t>
            </a:r>
            <a:r>
              <a:rPr lang="en-US" sz="1400" dirty="0">
                <a:highlight>
                  <a:srgbClr val="FFFF00"/>
                </a:highlight>
              </a:rPr>
              <a:t>dashboard</a:t>
            </a:r>
            <a:r>
              <a:rPr lang="en-US" sz="1400" dirty="0"/>
              <a:t> page with multiple charts that update from the same data</a:t>
            </a:r>
          </a:p>
          <a:p>
            <a:pPr lvl="1"/>
            <a:r>
              <a:rPr lang="en-US" sz="1400" dirty="0"/>
              <a:t>A “thick” server that performs multiple manipulations on data in a database prior to visualization (must be approved)</a:t>
            </a:r>
          </a:p>
          <a:p>
            <a:r>
              <a:rPr lang="en-US" sz="1400" b="0" dirty="0"/>
              <a:t>Your project must be powered by a data set with </a:t>
            </a:r>
            <a:r>
              <a:rPr lang="en-US" sz="1400" b="0" dirty="0">
                <a:highlight>
                  <a:srgbClr val="FFFF00"/>
                </a:highlight>
              </a:rPr>
              <a:t>at least 100 records</a:t>
            </a:r>
            <a:r>
              <a:rPr lang="en-US" sz="1400" b="0" dirty="0"/>
              <a:t>.</a:t>
            </a:r>
          </a:p>
          <a:p>
            <a:r>
              <a:rPr lang="en-US" sz="1400" b="0" dirty="0"/>
              <a:t>Your project must include some level of </a:t>
            </a:r>
            <a:r>
              <a:rPr lang="en-US" sz="1400" b="0" dirty="0">
                <a:highlight>
                  <a:srgbClr val="FFFF00"/>
                </a:highlight>
              </a:rPr>
              <a:t>user-driven interaction </a:t>
            </a:r>
            <a:r>
              <a:rPr lang="en-US" sz="1400" b="0" dirty="0"/>
              <a:t>(e.g. menus, dropdowns, textboxes).</a:t>
            </a:r>
          </a:p>
          <a:p>
            <a:r>
              <a:rPr lang="en-US" sz="1400" b="0" dirty="0"/>
              <a:t>Your final visualization should ideally include </a:t>
            </a:r>
            <a:r>
              <a:rPr lang="en-US" sz="1400" b="0" dirty="0">
                <a:highlight>
                  <a:srgbClr val="FFFF00"/>
                </a:highlight>
              </a:rPr>
              <a:t>at least 3 views</a:t>
            </a:r>
            <a:r>
              <a:rPr lang="en-US" sz="1400" b="0" dirty="0"/>
              <a:t>.</a:t>
            </a:r>
            <a:endParaRPr 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5F387-2769-4225-A054-6C71B78659DE}"/>
              </a:ext>
            </a:extLst>
          </p:cNvPr>
          <p:cNvSpPr txBox="1"/>
          <p:nvPr/>
        </p:nvSpPr>
        <p:spPr>
          <a:xfrm>
            <a:off x="356615" y="94226"/>
            <a:ext cx="6313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1800" b="1" kern="1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Specific project requirements fulfillment</a:t>
            </a:r>
            <a:endParaRPr lang="en-US" sz="1100" kern="100" dirty="0">
              <a:solidFill>
                <a:srgbClr val="FF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026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14B37D0D-1801-446A-9EC5-3B90403AA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886148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54BA3971-4C6B-4CAA-BBD6-27D0F3FC8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2199362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56A5DADF-51DB-427A-9EDC-52F3E2FA1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2952836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F1C9996E-A29A-448D-864B-6158B9DFB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3444437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01192020-9ECB-4DC6-95B7-29580C64B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3936038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8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lang="en-US" altLang="en-US" sz="1600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kumimoji="0" lang="en-US" altLang="en-US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lang="en-US" altLang="en-US" sz="1600" b="1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lang="es-ES" altLang="en-US" sz="1050" b="1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48" y="1763185"/>
            <a:ext cx="3292332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995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78593"/>
            <a:ext cx="8210266" cy="532607"/>
          </a:xfrm>
        </p:spPr>
        <p:txBody>
          <a:bodyPr>
            <a:normAutofit/>
          </a:bodyPr>
          <a:lstStyle/>
          <a:p>
            <a:r>
              <a:rPr lang="en-US" sz="2000" dirty="0"/>
              <a:t>SOURCES</a:t>
            </a:r>
            <a:endParaRPr lang="es-E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9D5B4-DA98-4080-9536-BF4D1AEE003A}"/>
              </a:ext>
            </a:extLst>
          </p:cNvPr>
          <p:cNvSpPr txBox="1"/>
          <p:nvPr/>
        </p:nvSpPr>
        <p:spPr>
          <a:xfrm>
            <a:off x="324134" y="627958"/>
            <a:ext cx="6834252" cy="953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1400" b="1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Datasets used obtained from</a:t>
            </a:r>
            <a:endParaRPr lang="en-US" sz="10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6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lang="en-US" sz="3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Kaggle: Fast Food Restaurants Across America</a:t>
            </a:r>
          </a:p>
          <a:p>
            <a:r>
              <a:rPr lang="en-US" sz="12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https://www.kaggle.com/datafiniti/fast-food-restaurants?select=FastFoodRestaurants.csv</a:t>
            </a:r>
            <a:r>
              <a:rPr lang="en-US" sz="6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lang="en-US" sz="3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indent="50800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9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lang="en-US" sz="6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7975A8-23B9-4AEC-9C44-92BB0E7F3272}"/>
              </a:ext>
            </a:extLst>
          </p:cNvPr>
          <p:cNvGrpSpPr/>
          <p:nvPr/>
        </p:nvGrpSpPr>
        <p:grpSpPr>
          <a:xfrm>
            <a:off x="419099" y="1442045"/>
            <a:ext cx="4315927" cy="3029758"/>
            <a:chOff x="914399" y="1345475"/>
            <a:chExt cx="4315927" cy="30297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509A41-501C-42C9-882D-ECFB2FC01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399" y="2576690"/>
              <a:ext cx="4315925" cy="179854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546B657-D942-4DBF-85E9-F990687C5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00" y="1345475"/>
              <a:ext cx="4315926" cy="12262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73F008E-E237-4E14-A173-699AC17AF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299" y="2668320"/>
            <a:ext cx="3953825" cy="17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28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lang="en-US" altLang="en-US" sz="1600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kumimoji="0" lang="en-US" altLang="en-US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lang="en-US" altLang="en-US" sz="1600" b="1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lang="es-ES" altLang="en-US" sz="1050" b="1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2172619"/>
            <a:ext cx="4660494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29560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40" y="19893"/>
            <a:ext cx="8210266" cy="327511"/>
          </a:xfrm>
        </p:spPr>
        <p:txBody>
          <a:bodyPr>
            <a:noAutofit/>
          </a:bodyPr>
          <a:lstStyle/>
          <a:p>
            <a:r>
              <a:rPr lang="en-US" sz="2400" dirty="0"/>
              <a:t>DIAGRAM. Technologies / Data / Programs</a:t>
            </a:r>
            <a:endParaRPr lang="es-E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9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14723D-210E-4831-ADC8-32BCFAF31F0B}"/>
              </a:ext>
            </a:extLst>
          </p:cNvPr>
          <p:cNvGrpSpPr/>
          <p:nvPr/>
        </p:nvGrpSpPr>
        <p:grpSpPr>
          <a:xfrm>
            <a:off x="413201" y="995509"/>
            <a:ext cx="1499301" cy="1572768"/>
            <a:chOff x="358201" y="995509"/>
            <a:chExt cx="1499301" cy="157276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001922-3C5C-4B34-B4DF-54E1A901D011}"/>
                </a:ext>
              </a:extLst>
            </p:cNvPr>
            <p:cNvSpPr/>
            <p:nvPr/>
          </p:nvSpPr>
          <p:spPr>
            <a:xfrm>
              <a:off x="358201" y="995509"/>
              <a:ext cx="1499301" cy="15727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42C658E-B3B4-4088-8CBF-9A7F197E116A}"/>
                </a:ext>
              </a:extLst>
            </p:cNvPr>
            <p:cNvGrpSpPr/>
            <p:nvPr/>
          </p:nvGrpSpPr>
          <p:grpSpPr>
            <a:xfrm>
              <a:off x="475608" y="1126162"/>
              <a:ext cx="1228224" cy="1300304"/>
              <a:chOff x="406967" y="1218789"/>
              <a:chExt cx="1228224" cy="130030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F5CE0-90E4-46DF-8B29-F1096888E724}"/>
                  </a:ext>
                </a:extLst>
              </p:cNvPr>
              <p:cNvSpPr txBox="1"/>
              <p:nvPr/>
            </p:nvSpPr>
            <p:spPr>
              <a:xfrm>
                <a:off x="627888" y="1218789"/>
                <a:ext cx="786384" cy="369332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  <a:endParaRPr lang="es-E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7B4917D5-38DB-45D3-BD5C-F4A26DEA90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941" y="1697877"/>
                <a:ext cx="486275" cy="485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F86EFB-8B1B-44A9-9345-5BDA1ED01C62}"/>
                  </a:ext>
                </a:extLst>
              </p:cNvPr>
              <p:cNvSpPr txBox="1"/>
              <p:nvPr/>
            </p:nvSpPr>
            <p:spPr>
              <a:xfrm>
                <a:off x="406967" y="2242094"/>
                <a:ext cx="12282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200" dirty="0">
                    <a:latin typeface="Arial" panose="020B0604020202020204" pitchFamily="34" charset="0"/>
                    <a:cs typeface="Arial" panose="020B0604020202020204" pitchFamily="34" charset="0"/>
                    <a:hlinkClick r:id="rId3" action="ppaction://hlinkfile"/>
                  </a:rPr>
                  <a:t>restaurants.csv</a:t>
                </a:r>
                <a:endParaRPr lang="es-E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994E17-6A4A-42DB-8D25-273E12A94D29}"/>
              </a:ext>
            </a:extLst>
          </p:cNvPr>
          <p:cNvGrpSpPr/>
          <p:nvPr/>
        </p:nvGrpSpPr>
        <p:grpSpPr>
          <a:xfrm>
            <a:off x="3044793" y="1095795"/>
            <a:ext cx="1746563" cy="688071"/>
            <a:chOff x="2989793" y="1095795"/>
            <a:chExt cx="1746563" cy="68807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850643-2307-418E-BCE4-9EF1E3BC750A}"/>
                </a:ext>
              </a:extLst>
            </p:cNvPr>
            <p:cNvSpPr txBox="1"/>
            <p:nvPr/>
          </p:nvSpPr>
          <p:spPr>
            <a:xfrm>
              <a:off x="3197714" y="1506867"/>
              <a:ext cx="13307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dirty="0" err="1">
                  <a:hlinkClick r:id="rId4" action="ppaction://hlinkfile"/>
                </a:rPr>
                <a:t>fast_food.ipynb</a:t>
              </a:r>
              <a:endParaRPr lang="es-E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11E2D-9558-4941-86B3-AB845220C805}"/>
                </a:ext>
              </a:extLst>
            </p:cNvPr>
            <p:cNvSpPr txBox="1"/>
            <p:nvPr/>
          </p:nvSpPr>
          <p:spPr>
            <a:xfrm>
              <a:off x="2989793" y="1095795"/>
              <a:ext cx="1746563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Development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C7BE7-498B-459D-803D-C4D61BC7F498}"/>
              </a:ext>
            </a:extLst>
          </p:cNvPr>
          <p:cNvSpPr/>
          <p:nvPr/>
        </p:nvSpPr>
        <p:spPr>
          <a:xfrm>
            <a:off x="2639444" y="995509"/>
            <a:ext cx="6262082" cy="15727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8634D7-111F-4DB6-9EEA-D4C8224B5C02}"/>
              </a:ext>
            </a:extLst>
          </p:cNvPr>
          <p:cNvGrpSpPr/>
          <p:nvPr/>
        </p:nvGrpSpPr>
        <p:grpSpPr>
          <a:xfrm>
            <a:off x="3549762" y="1347538"/>
            <a:ext cx="5312564" cy="1329507"/>
            <a:chOff x="3494762" y="1347538"/>
            <a:chExt cx="5312564" cy="1329507"/>
          </a:xfrm>
        </p:grpSpPr>
        <p:pic>
          <p:nvPicPr>
            <p:cNvPr id="2050" name="Picture 2" descr="Foundations of Data Extraction Transform Load (ETL) - EWSolutions">
              <a:extLst>
                <a:ext uri="{FF2B5EF4-FFF2-40B4-BE49-F238E27FC236}">
                  <a16:creationId xmlns:a16="http://schemas.microsoft.com/office/drawing/2014/main" id="{7E0F793F-F9C6-4CBD-97AE-A5B925DEB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762" y="1830501"/>
              <a:ext cx="671703" cy="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913E41B-27D1-43A5-A9B1-7B0F5C4BC503}"/>
                </a:ext>
              </a:extLst>
            </p:cNvPr>
            <p:cNvGrpSpPr/>
            <p:nvPr/>
          </p:nvGrpSpPr>
          <p:grpSpPr>
            <a:xfrm>
              <a:off x="5591435" y="1347538"/>
              <a:ext cx="3215891" cy="1329507"/>
              <a:chOff x="5737974" y="895653"/>
              <a:chExt cx="3215891" cy="1329507"/>
            </a:xfrm>
          </p:grpSpPr>
          <p:pic>
            <p:nvPicPr>
              <p:cNvPr id="2052" name="Picture 4" descr="No Sql Icon #234996 - Free Icons Library">
                <a:extLst>
                  <a:ext uri="{FF2B5EF4-FFF2-40B4-BE49-F238E27FC236}">
                    <a16:creationId xmlns:a16="http://schemas.microsoft.com/office/drawing/2014/main" id="{EC4AD8EE-7E24-47ED-8065-868C79764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6710" y="895653"/>
                <a:ext cx="671703" cy="671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91591F-9793-4032-B394-A821EB3EAA66}"/>
                  </a:ext>
                </a:extLst>
              </p:cNvPr>
              <p:cNvSpPr txBox="1"/>
              <p:nvPr/>
            </p:nvSpPr>
            <p:spPr>
              <a:xfrm>
                <a:off x="5737974" y="1561349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MongoDB</a:t>
                </a:r>
                <a:endParaRPr lang="es-E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429C25F0-2933-4B3A-9E53-C5D00D0B6B79}"/>
                  </a:ext>
                </a:extLst>
              </p:cNvPr>
              <p:cNvSpPr/>
              <p:nvPr/>
            </p:nvSpPr>
            <p:spPr>
              <a:xfrm>
                <a:off x="6931489" y="1511158"/>
                <a:ext cx="121494" cy="458317"/>
              </a:xfrm>
              <a:prstGeom prst="leftBrace">
                <a:avLst>
                  <a:gd name="adj1" fmla="val 71252"/>
                  <a:gd name="adj2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43A3D3-0C86-4747-B374-B3239CFAF371}"/>
                  </a:ext>
                </a:extLst>
              </p:cNvPr>
              <p:cNvSpPr txBox="1"/>
              <p:nvPr/>
            </p:nvSpPr>
            <p:spPr>
              <a:xfrm>
                <a:off x="7021926" y="1486496"/>
                <a:ext cx="193193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db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fastfood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collection =  collection</a:t>
                </a:r>
              </a:p>
              <a:p>
                <a:endParaRPr lang="es-E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0CFD83A4-636D-43ED-BFFB-13FBBFAB3A18}"/>
                </a:ext>
              </a:extLst>
            </p:cNvPr>
            <p:cNvSpPr/>
            <p:nvPr/>
          </p:nvSpPr>
          <p:spPr>
            <a:xfrm>
              <a:off x="4322317" y="2004371"/>
              <a:ext cx="1195754" cy="369332"/>
            </a:xfrm>
            <a:prstGeom prst="rightArrow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5ECCF80-83D5-426E-838A-EEB369CA0D87}"/>
              </a:ext>
            </a:extLst>
          </p:cNvPr>
          <p:cNvSpPr/>
          <p:nvPr/>
        </p:nvSpPr>
        <p:spPr>
          <a:xfrm>
            <a:off x="2085843" y="1603272"/>
            <a:ext cx="397666" cy="369332"/>
          </a:xfrm>
          <a:prstGeom prst="rightArrow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8450A1-0907-47C6-AE00-055CCB2D4D48}"/>
              </a:ext>
            </a:extLst>
          </p:cNvPr>
          <p:cNvGrpSpPr/>
          <p:nvPr/>
        </p:nvGrpSpPr>
        <p:grpSpPr>
          <a:xfrm>
            <a:off x="2213273" y="3782570"/>
            <a:ext cx="6885143" cy="1123203"/>
            <a:chOff x="2158273" y="3782570"/>
            <a:chExt cx="6885143" cy="1123203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E7C9C78B-7A2C-4942-B545-26A7C51D5F48}"/>
                </a:ext>
              </a:extLst>
            </p:cNvPr>
            <p:cNvSpPr/>
            <p:nvPr/>
          </p:nvSpPr>
          <p:spPr>
            <a:xfrm>
              <a:off x="3627210" y="3782570"/>
              <a:ext cx="106254" cy="1085524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89047B3-6A4A-49BB-AD93-AE2D6D0DFE2C}"/>
                </a:ext>
              </a:extLst>
            </p:cNvPr>
            <p:cNvGrpSpPr/>
            <p:nvPr/>
          </p:nvGrpSpPr>
          <p:grpSpPr>
            <a:xfrm>
              <a:off x="2158273" y="3789218"/>
              <a:ext cx="6885143" cy="1116555"/>
              <a:chOff x="2158273" y="3789218"/>
              <a:chExt cx="6885143" cy="111655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B2B6B9-3996-417C-AFC2-6D43BDAE3499}"/>
                  </a:ext>
                </a:extLst>
              </p:cNvPr>
              <p:cNvSpPr txBox="1"/>
              <p:nvPr/>
            </p:nvSpPr>
            <p:spPr>
              <a:xfrm>
                <a:off x="3751587" y="3789218"/>
                <a:ext cx="52918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@</a:t>
                </a:r>
                <a:r>
                  <a:rPr lang="en-US" sz="1400" b="0" dirty="0">
                    <a:solidFill>
                      <a:srgbClr val="9CDCFE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app</a:t>
                </a:r>
                <a:r>
                  <a:rPr lang="en-US" sz="1400" b="0" dirty="0"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.route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(</a:t>
                </a:r>
                <a:r>
                  <a:rPr lang="en-US" sz="1400" b="0" dirty="0">
                    <a:solidFill>
                      <a:srgbClr val="CE9178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"/json/&lt;state&gt;"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)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latin typeface="SourceCodePro"/>
                  </a:rPr>
                  <a:t>   </a:t>
                </a:r>
                <a:r>
                  <a:rPr lang="en-US" sz="1200" b="0" dirty="0">
                    <a:solidFill>
                      <a:srgbClr val="D4D4D4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http://127.0.0.1:5000/json/ALL_USA</a:t>
                </a:r>
                <a:r>
                  <a:rPr lang="en-US" sz="1200" b="0" dirty="0">
                    <a:solidFill>
                      <a:srgbClr val="D4D4D4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3DCA-7FC8-4180-A71F-9D189F18F5F9}"/>
                  </a:ext>
                </a:extLst>
              </p:cNvPr>
              <p:cNvSpPr txBox="1"/>
              <p:nvPr/>
            </p:nvSpPr>
            <p:spPr>
              <a:xfrm>
                <a:off x="3706040" y="4167109"/>
                <a:ext cx="45720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“app.py”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calls python program </a:t>
                </a:r>
                <a:r>
                  <a:rPr 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“fast_food.py”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which reproduces previous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jupyter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source code to read .csv and update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mongoDB</a:t>
                </a:r>
                <a:endParaRPr lang="es-ES" sz="14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8279-B851-4746-8216-EEB61947F03A}"/>
                  </a:ext>
                </a:extLst>
              </p:cNvPr>
              <p:cNvSpPr txBox="1"/>
              <p:nvPr/>
            </p:nvSpPr>
            <p:spPr>
              <a:xfrm>
                <a:off x="2599684" y="4112541"/>
                <a:ext cx="10509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Route 2: </a:t>
                </a:r>
                <a:endParaRPr lang="es-ES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6F2BFFA-1305-45DC-83F6-A11283666F8B}"/>
                  </a:ext>
                </a:extLst>
              </p:cNvPr>
              <p:cNvCxnSpPr>
                <a:cxnSpLocks/>
                <a:endCxn id="36" idx="1"/>
              </p:cNvCxnSpPr>
              <p:nvPr/>
            </p:nvCxnSpPr>
            <p:spPr>
              <a:xfrm>
                <a:off x="2158273" y="3878142"/>
                <a:ext cx="441411" cy="4190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72CCED-F5B8-4D7A-91F8-1D4961A472B9}"/>
              </a:ext>
            </a:extLst>
          </p:cNvPr>
          <p:cNvGrpSpPr/>
          <p:nvPr/>
        </p:nvGrpSpPr>
        <p:grpSpPr>
          <a:xfrm>
            <a:off x="675270" y="2766912"/>
            <a:ext cx="7596982" cy="1216467"/>
            <a:chOff x="620270" y="2766912"/>
            <a:chExt cx="7596982" cy="12164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548CF7-CAE5-4B37-AF92-5A5B0F269F6A}"/>
                </a:ext>
              </a:extLst>
            </p:cNvPr>
            <p:cNvSpPr txBox="1"/>
            <p:nvPr/>
          </p:nvSpPr>
          <p:spPr>
            <a:xfrm>
              <a:off x="620270" y="3614047"/>
              <a:ext cx="786384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Flask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A15914-EEC3-45FA-8E9C-2CB32CD7354F}"/>
                </a:ext>
              </a:extLst>
            </p:cNvPr>
            <p:cNvSpPr txBox="1"/>
            <p:nvPr/>
          </p:nvSpPr>
          <p:spPr>
            <a:xfrm>
              <a:off x="1436601" y="3632743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  <a:hlinkClick r:id="rId8" action="ppaction://hlinkfile"/>
                </a:rPr>
                <a:t>app.py</a:t>
              </a:r>
              <a:endParaRPr lang="es-E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FA7DED-AA28-4899-B288-0C12D4331A9A}"/>
                </a:ext>
              </a:extLst>
            </p:cNvPr>
            <p:cNvSpPr txBox="1"/>
            <p:nvPr/>
          </p:nvSpPr>
          <p:spPr>
            <a:xfrm>
              <a:off x="3736347" y="2768138"/>
              <a:ext cx="4480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solidFill>
                    <a:srgbClr val="DCDCAA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@</a:t>
              </a:r>
              <a:r>
                <a:rPr lang="en-US" sz="1400" b="0" dirty="0">
                  <a:solidFill>
                    <a:srgbClr val="9CDCFE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app</a:t>
              </a:r>
              <a:r>
                <a:rPr lang="en-US" sz="1400" b="0" dirty="0">
                  <a:solidFill>
                    <a:srgbClr val="DCDCAA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.route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(</a:t>
              </a:r>
              <a:r>
                <a:rPr lang="en-US" sz="1400" b="0" dirty="0">
                  <a:solidFill>
                    <a:srgbClr val="CE9178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"/"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)  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SourceCodePro"/>
                </a:rPr>
                <a:t>  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  <a:hlinkClick r:id="rId9"/>
                </a:rPr>
                <a:t>http://127.0.0.1:5000/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DF7D5C-0955-41BF-B89D-A9D114F9A49F}"/>
                </a:ext>
              </a:extLst>
            </p:cNvPr>
            <p:cNvSpPr txBox="1"/>
            <p:nvPr/>
          </p:nvSpPr>
          <p:spPr>
            <a:xfrm>
              <a:off x="3690800" y="3109453"/>
              <a:ext cx="11490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“index.html”</a:t>
              </a:r>
              <a:endParaRPr lang="es-E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AABC4D-0702-4F1A-94F1-DE2C56374F5E}"/>
                </a:ext>
              </a:extLst>
            </p:cNvPr>
            <p:cNvSpPr txBox="1"/>
            <p:nvPr/>
          </p:nvSpPr>
          <p:spPr>
            <a:xfrm>
              <a:off x="2584444" y="3018309"/>
              <a:ext cx="10509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Route 1: </a:t>
              </a:r>
              <a:endParaRPr lang="es-ES" dirty="0"/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FDB472C4-7920-4A97-AFDD-2CB86B29F4AA}"/>
                </a:ext>
              </a:extLst>
            </p:cNvPr>
            <p:cNvSpPr/>
            <p:nvPr/>
          </p:nvSpPr>
          <p:spPr>
            <a:xfrm>
              <a:off x="3611970" y="2766912"/>
              <a:ext cx="106254" cy="850707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F2767A9-A43C-46F3-8FBF-D68493BE3653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2158273" y="3202975"/>
              <a:ext cx="426171" cy="4647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DFB0B0-EF58-4C7F-B83F-A7889B6F6D60}"/>
                </a:ext>
              </a:extLst>
            </p:cNvPr>
            <p:cNvSpPr txBox="1"/>
            <p:nvPr/>
          </p:nvSpPr>
          <p:spPr>
            <a:xfrm>
              <a:off x="3706040" y="3363380"/>
              <a:ext cx="10303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“logic.js”</a:t>
              </a:r>
              <a:endParaRPr lang="es-ES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C2E525-9CBB-43FB-8141-7029ED331EE5}"/>
                </a:ext>
              </a:extLst>
            </p:cNvPr>
            <p:cNvSpPr txBox="1"/>
            <p:nvPr/>
          </p:nvSpPr>
          <p:spPr>
            <a:xfrm>
              <a:off x="4839820" y="3183721"/>
              <a:ext cx="1770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Dashboard</a:t>
              </a:r>
              <a:endParaRPr lang="es-ES" dirty="0"/>
            </a:p>
          </p:txBody>
        </p:sp>
      </p:grpSp>
      <p:sp>
        <p:nvSpPr>
          <p:cNvPr id="48" name="Google Shape;1923;p9">
            <a:extLst>
              <a:ext uri="{FF2B5EF4-FFF2-40B4-BE49-F238E27FC236}">
                <a16:creationId xmlns:a16="http://schemas.microsoft.com/office/drawing/2014/main" id="{8D8FE57F-5A5C-406A-BEB4-72CFB289D97C}"/>
              </a:ext>
            </a:extLst>
          </p:cNvPr>
          <p:cNvSpPr/>
          <p:nvPr/>
        </p:nvSpPr>
        <p:spPr>
          <a:xfrm>
            <a:off x="89398" y="496900"/>
            <a:ext cx="505498" cy="506192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1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923;p9">
            <a:extLst>
              <a:ext uri="{FF2B5EF4-FFF2-40B4-BE49-F238E27FC236}">
                <a16:creationId xmlns:a16="http://schemas.microsoft.com/office/drawing/2014/main" id="{17A3160F-0036-4646-AB58-9B7DB1EEBD41}"/>
              </a:ext>
            </a:extLst>
          </p:cNvPr>
          <p:cNvSpPr/>
          <p:nvPr/>
        </p:nvSpPr>
        <p:spPr>
          <a:xfrm>
            <a:off x="2236305" y="567446"/>
            <a:ext cx="505498" cy="506192"/>
          </a:xfrm>
          <a:prstGeom prst="ellipse">
            <a:avLst/>
          </a:prstGeom>
          <a:solidFill>
            <a:srgbClr val="E46C0A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2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923;p9">
            <a:extLst>
              <a:ext uri="{FF2B5EF4-FFF2-40B4-BE49-F238E27FC236}">
                <a16:creationId xmlns:a16="http://schemas.microsoft.com/office/drawing/2014/main" id="{E645F1CB-B863-4396-83D5-87405061A4C5}"/>
              </a:ext>
            </a:extLst>
          </p:cNvPr>
          <p:cNvSpPr/>
          <p:nvPr/>
        </p:nvSpPr>
        <p:spPr>
          <a:xfrm>
            <a:off x="245872" y="3046861"/>
            <a:ext cx="505498" cy="506192"/>
          </a:xfrm>
          <a:prstGeom prst="ellipse">
            <a:avLst/>
          </a:prstGeom>
          <a:solidFill>
            <a:srgbClr val="7793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3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490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</p:bldLst>
  </p:timing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DF9178E7-896F-48F9-9DCE-A6FE33C08BD2}" vid="{C73EB215-C1E7-46C3-A823-DB99007BA4F2}"/>
    </a:ext>
  </a:extLst>
</a:theme>
</file>

<file path=ppt/theme/theme2.xml><?xml version="1.0" encoding="utf-8"?>
<a:theme xmlns:a="http://schemas.openxmlformats.org/drawingml/2006/main" name="Tradeshift Master Template">
  <a:themeElements>
    <a:clrScheme name="Custom 3">
      <a:dk1>
        <a:srgbClr val="1E1E1E"/>
      </a:dk1>
      <a:lt1>
        <a:srgbClr val="FFFFFF"/>
      </a:lt1>
      <a:dk2>
        <a:srgbClr val="5C5C5C"/>
      </a:dk2>
      <a:lt2>
        <a:srgbClr val="F9F9F9"/>
      </a:lt2>
      <a:accent1>
        <a:srgbClr val="36DDFF"/>
      </a:accent1>
      <a:accent2>
        <a:srgbClr val="FFAA42"/>
      </a:accent2>
      <a:accent3>
        <a:srgbClr val="FF3352"/>
      </a:accent3>
      <a:accent4>
        <a:srgbClr val="6141E3"/>
      </a:accent4>
      <a:accent5>
        <a:srgbClr val="0A37F0"/>
      </a:accent5>
      <a:accent6>
        <a:srgbClr val="38EBBC"/>
      </a:accent6>
      <a:hlink>
        <a:srgbClr val="0A37F0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2699</TotalTime>
  <Words>1249</Words>
  <Application>Microsoft Office PowerPoint</Application>
  <PresentationFormat>On-screen Show (16:9)</PresentationFormat>
  <Paragraphs>257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Malgun Gothic</vt:lpstr>
      <vt:lpstr>Arial</vt:lpstr>
      <vt:lpstr>Calibri</vt:lpstr>
      <vt:lpstr>Maven Pro</vt:lpstr>
      <vt:lpstr>Muli</vt:lpstr>
      <vt:lpstr>Muli Regular</vt:lpstr>
      <vt:lpstr>Nunito</vt:lpstr>
      <vt:lpstr>Open Sans</vt:lpstr>
      <vt:lpstr>Open Sans ExtraBold</vt:lpstr>
      <vt:lpstr>SourceCodePro</vt:lpstr>
      <vt:lpstr>Wingdings</vt:lpstr>
      <vt:lpstr>blank</vt:lpstr>
      <vt:lpstr>Tradeshift Master Template</vt:lpstr>
      <vt:lpstr>Momentum</vt:lpstr>
      <vt:lpstr>Analysis of fast-food restaurants along US States</vt:lpstr>
      <vt:lpstr>AGENDA</vt:lpstr>
      <vt:lpstr>PowerPoint Presentation</vt:lpstr>
      <vt:lpstr>AGENDA</vt:lpstr>
      <vt:lpstr>PowerPoint Presentation</vt:lpstr>
      <vt:lpstr>AGENDA</vt:lpstr>
      <vt:lpstr>SOURCES</vt:lpstr>
      <vt:lpstr>AGENDA</vt:lpstr>
      <vt:lpstr>DIAGRAM. Technologies / Data / Programs</vt:lpstr>
      <vt:lpstr>DIAGRAM. Technologies / Data / Programs</vt:lpstr>
      <vt:lpstr>Relations / Concatenation of programs within Flask</vt:lpstr>
      <vt:lpstr>AGENDA</vt:lpstr>
      <vt:lpstr>DIAGRAM. Technologies / Data / Programs</vt:lpstr>
      <vt:lpstr>Read .csv. ETL (Extract, Transformation, Load)  MongoDB (1)      fast_food.ipynb</vt:lpstr>
      <vt:lpstr>Read .csv. ETL (Extract, Transformation, Load)  MongoDB (2)     fast_food.ipynb</vt:lpstr>
      <vt:lpstr>Read .csv. ETL (Extract, Transformation, Load)  MongoDB (3)             fast_food.ipynb</vt:lpstr>
      <vt:lpstr>Read .csv. ETL (Extract, Transformation, Load)  MongoDB (4)              fast_food.ipynb</vt:lpstr>
      <vt:lpstr>Read .csv. ETL (Extract, Transformation, Load)  MongoDB (5)          fast_food.ipynb</vt:lpstr>
      <vt:lpstr>Read .csv. ETL (Extract, Transformation, Load)  MongoDB (6)            fast_food.ipynb</vt:lpstr>
      <vt:lpstr>AGENDA</vt:lpstr>
      <vt:lpstr>DIAGRAM. Technologies / Data / Programs</vt:lpstr>
      <vt:lpstr>app.py FLASK detail</vt:lpstr>
      <vt:lpstr>app.py FLASK detail. /JSON/FL for a specific state selected</vt:lpstr>
      <vt:lpstr>AGENDA</vt:lpstr>
      <vt:lpstr>index.html. Dashboard solution detail. GENERAL VIEW. Structure </vt:lpstr>
      <vt:lpstr>index.html. Dashboard solution detail. GENERAL VIEW</vt:lpstr>
      <vt:lpstr>index.html. Dashboard solution detail. GENERAL VIEW. Hover over bar</vt:lpstr>
      <vt:lpstr>index.html. Dashboard solution detail. GENERAL VIEW. Lower part interactive drill down map</vt:lpstr>
      <vt:lpstr>index.html. Dashboard solution detail. GENERAL VIEW. Zoom detail and tipbox</vt:lpstr>
      <vt:lpstr>index.html. Dashboard solution detail. DROPDOWN SELECTION</vt:lpstr>
      <vt:lpstr>index.html. Dashboard solution detail. DROPDOWN SELECTION. Refreshed results gauge &amp; bars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ignacio domaica</dc:creator>
  <cp:lastModifiedBy>ignacio domaica</cp:lastModifiedBy>
  <cp:revision>124</cp:revision>
  <dcterms:created xsi:type="dcterms:W3CDTF">2021-04-30T22:30:40Z</dcterms:created>
  <dcterms:modified xsi:type="dcterms:W3CDTF">2021-06-12T13:45:19Z</dcterms:modified>
</cp:coreProperties>
</file>